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59" r:id="rId4"/>
    <p:sldId id="265" r:id="rId5"/>
    <p:sldId id="258" r:id="rId6"/>
    <p:sldId id="276" r:id="rId7"/>
    <p:sldId id="277" r:id="rId8"/>
    <p:sldId id="278" r:id="rId9"/>
    <p:sldId id="290" r:id="rId10"/>
    <p:sldId id="261" r:id="rId11"/>
    <p:sldId id="281" r:id="rId12"/>
    <p:sldId id="288" r:id="rId13"/>
    <p:sldId id="279" r:id="rId14"/>
    <p:sldId id="260" r:id="rId15"/>
    <p:sldId id="280" r:id="rId16"/>
    <p:sldId id="275" r:id="rId17"/>
    <p:sldId id="291" r:id="rId18"/>
    <p:sldId id="282" r:id="rId19"/>
    <p:sldId id="284" r:id="rId20"/>
    <p:sldId id="283" r:id="rId21"/>
    <p:sldId id="263" r:id="rId22"/>
    <p:sldId id="292" r:id="rId23"/>
    <p:sldId id="274" r:id="rId24"/>
    <p:sldId id="29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31" autoAdjust="0"/>
  </p:normalViewPr>
  <p:slideViewPr>
    <p:cSldViewPr>
      <p:cViewPr varScale="1">
        <p:scale>
          <a:sx n="67" d="100"/>
          <a:sy n="67" d="100"/>
        </p:scale>
        <p:origin x="-952"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2710" y="2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C5DD61-811C-4524-8ABF-98C8FBF9B0EE}" type="datetimeFigureOut">
              <a:rPr lang="en-US" smtClean="0"/>
              <a:pPr/>
              <a:t>6/22/2020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DFDB6-B47E-4D58-8023-499DAEBAF7D7}" type="slidenum">
              <a:rPr lang="en-US" smtClean="0"/>
              <a:pPr/>
              <a:t>‹#›</a:t>
            </a:fld>
            <a:endParaRPr lang="en-US"/>
          </a:p>
        </p:txBody>
      </p:sp>
    </p:spTree>
    <p:extLst>
      <p:ext uri="{BB962C8B-B14F-4D97-AF65-F5344CB8AC3E}">
        <p14:creationId xmlns:p14="http://schemas.microsoft.com/office/powerpoint/2010/main" xmlns="" val="159851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DFDB6-B47E-4D58-8023-499DAEBAF7D7}" type="slidenum">
              <a:rPr lang="en-US" smtClean="0"/>
              <a:pPr/>
              <a:t>1</a:t>
            </a:fld>
            <a:endParaRPr lang="en-US"/>
          </a:p>
        </p:txBody>
      </p:sp>
    </p:spTree>
    <p:extLst>
      <p:ext uri="{BB962C8B-B14F-4D97-AF65-F5344CB8AC3E}">
        <p14:creationId xmlns:p14="http://schemas.microsoft.com/office/powerpoint/2010/main" xmlns="" val="30590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DFDB6-B47E-4D58-8023-499DAEBAF7D7}" type="slidenum">
              <a:rPr lang="en-US" smtClean="0"/>
              <a:pPr/>
              <a:t>18</a:t>
            </a:fld>
            <a:endParaRPr lang="en-US"/>
          </a:p>
        </p:txBody>
      </p:sp>
    </p:spTree>
    <p:extLst>
      <p:ext uri="{BB962C8B-B14F-4D97-AF65-F5344CB8AC3E}">
        <p14:creationId xmlns:p14="http://schemas.microsoft.com/office/powerpoint/2010/main" xmlns="" val="415004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They may be appointed to specifically assist at a particular parish; or may serve multiple parishes at the diocesan level; or may be attached to a specific institution such as a monastery, hospital, extended care facility, a shelter or group home; or may be attached to the work of a particular Bishop or priest (in, for example, the missionary field)</a:t>
            </a:r>
          </a:p>
          <a:p>
            <a:endParaRPr lang="en-US" dirty="0"/>
          </a:p>
        </p:txBody>
      </p:sp>
      <p:sp>
        <p:nvSpPr>
          <p:cNvPr id="4" name="Slide Number Placeholder 3"/>
          <p:cNvSpPr>
            <a:spLocks noGrp="1"/>
          </p:cNvSpPr>
          <p:nvPr>
            <p:ph type="sldNum" sz="quarter" idx="10"/>
          </p:nvPr>
        </p:nvSpPr>
        <p:spPr/>
        <p:txBody>
          <a:bodyPr/>
          <a:lstStyle/>
          <a:p>
            <a:fld id="{D71DFDB6-B47E-4D58-8023-499DAEBAF7D7}" type="slidenum">
              <a:rPr lang="en-US" smtClean="0"/>
              <a:pPr/>
              <a:t>21</a:t>
            </a:fld>
            <a:endParaRPr lang="en-US"/>
          </a:p>
        </p:txBody>
      </p:sp>
    </p:spTree>
    <p:extLst>
      <p:ext uri="{BB962C8B-B14F-4D97-AF65-F5344CB8AC3E}">
        <p14:creationId xmlns:p14="http://schemas.microsoft.com/office/powerpoint/2010/main" xmlns="" val="3663530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 female deacon as the face of the loving Church to guide women going through</a:t>
            </a:r>
            <a:r>
              <a:rPr lang="en-US" baseline="0" dirty="0" smtClean="0"/>
              <a:t> uniquely female crises would certainly build up the body of Christ by helping women stay on the righteous path in a way that glorifies God.  E.G., a woman who has fallen into sexual sin and can’t find her way back to the Church, terrified to confess to her priest.  A pregnant</a:t>
            </a:r>
            <a:r>
              <a:rPr lang="en-US" dirty="0" smtClean="0"/>
              <a:t> teen. </a:t>
            </a:r>
            <a:r>
              <a:rPr lang="en-US" baseline="0" dirty="0" smtClean="0"/>
              <a:t>A woman traumatized by rape who cannot bear to be alone with a man. A woman who has been diagnosed with breast cancer and wonders if her husband will ever see her as a woman</a:t>
            </a:r>
            <a:r>
              <a:rPr lang="en-US" dirty="0" smtClean="0"/>
              <a:t> once surgery and chemo have so altered her. What about ministry to women in prison? Although some women can and do turn to priests for guidance in theses situations, many will not. We simply don’t see the ones who are afraid, or ashamed, or too traumatized to show up. We have to see them, hear them, minister to them, offer them healing. Women to women ministry can meet these unmet needs. Again, this is not to sidetrack the priest; through the care, service and guidance of the deaconess the woman can be incorporated back into the life of the Church, and guided to the priest for sacramental participation.</a:t>
            </a:r>
            <a:endParaRPr lang="en-US" dirty="0"/>
          </a:p>
        </p:txBody>
      </p:sp>
      <p:sp>
        <p:nvSpPr>
          <p:cNvPr id="4" name="Slide Number Placeholder 3"/>
          <p:cNvSpPr>
            <a:spLocks noGrp="1"/>
          </p:cNvSpPr>
          <p:nvPr>
            <p:ph type="sldNum" sz="quarter" idx="10"/>
          </p:nvPr>
        </p:nvSpPr>
        <p:spPr/>
        <p:txBody>
          <a:bodyPr/>
          <a:lstStyle/>
          <a:p>
            <a:fld id="{D71DFDB6-B47E-4D58-8023-499DAEBAF7D7}" type="slidenum">
              <a:rPr lang="en-US" smtClean="0"/>
              <a:pPr/>
              <a:t>23</a:t>
            </a:fld>
            <a:endParaRPr lang="en-US"/>
          </a:p>
        </p:txBody>
      </p:sp>
    </p:spTree>
    <p:extLst>
      <p:ext uri="{BB962C8B-B14F-4D97-AF65-F5344CB8AC3E}">
        <p14:creationId xmlns:p14="http://schemas.microsoft.com/office/powerpoint/2010/main" xmlns="" val="155935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US" dirty="0"/>
          </a:p>
        </p:txBody>
      </p:sp>
      <p:sp>
        <p:nvSpPr>
          <p:cNvPr id="4" name="Slide Number Placeholder 3"/>
          <p:cNvSpPr>
            <a:spLocks noGrp="1"/>
          </p:cNvSpPr>
          <p:nvPr>
            <p:ph type="sldNum" sz="quarter" idx="10"/>
          </p:nvPr>
        </p:nvSpPr>
        <p:spPr/>
        <p:txBody>
          <a:bodyPr/>
          <a:lstStyle/>
          <a:p>
            <a:fld id="{D71DFDB6-B47E-4D58-8023-499DAEBAF7D7}" type="slidenum">
              <a:rPr lang="en-US" smtClean="0"/>
              <a:pPr/>
              <a:t>2</a:t>
            </a:fld>
            <a:endParaRPr lang="en-US"/>
          </a:p>
        </p:txBody>
      </p:sp>
    </p:spTree>
    <p:extLst>
      <p:ext uri="{BB962C8B-B14F-4D97-AF65-F5344CB8AC3E}">
        <p14:creationId xmlns:p14="http://schemas.microsoft.com/office/powerpoint/2010/main" xmlns="" val="385998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DFDB6-B47E-4D58-8023-499DAEBAF7D7}" type="slidenum">
              <a:rPr lang="en-US" smtClean="0"/>
              <a:pPr/>
              <a:t>3</a:t>
            </a:fld>
            <a:endParaRPr lang="en-US"/>
          </a:p>
        </p:txBody>
      </p:sp>
    </p:spTree>
    <p:extLst>
      <p:ext uri="{BB962C8B-B14F-4D97-AF65-F5344CB8AC3E}">
        <p14:creationId xmlns:p14="http://schemas.microsoft.com/office/powerpoint/2010/main" xmlns="" val="308558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DFDB6-B47E-4D58-8023-499DAEBAF7D7}" type="slidenum">
              <a:rPr lang="en-US" smtClean="0"/>
              <a:pPr/>
              <a:t>4</a:t>
            </a:fld>
            <a:endParaRPr lang="en-US"/>
          </a:p>
        </p:txBody>
      </p:sp>
    </p:spTree>
    <p:extLst>
      <p:ext uri="{BB962C8B-B14F-4D97-AF65-F5344CB8AC3E}">
        <p14:creationId xmlns:p14="http://schemas.microsoft.com/office/powerpoint/2010/main" xmlns="" val="189796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0"/>
            <a:ext cx="6096000" cy="4343400"/>
          </a:xfrm>
        </p:spPr>
        <p:txBody>
          <a:bodyPr/>
          <a:lstStyle/>
          <a:p>
            <a:endParaRPr lang="en-US" dirty="0"/>
          </a:p>
        </p:txBody>
      </p:sp>
      <p:sp>
        <p:nvSpPr>
          <p:cNvPr id="4" name="Slide Number Placeholder 3"/>
          <p:cNvSpPr>
            <a:spLocks noGrp="1"/>
          </p:cNvSpPr>
          <p:nvPr>
            <p:ph type="sldNum" sz="quarter" idx="10"/>
          </p:nvPr>
        </p:nvSpPr>
        <p:spPr/>
        <p:txBody>
          <a:bodyPr/>
          <a:lstStyle/>
          <a:p>
            <a:fld id="{D71DFDB6-B47E-4D58-8023-499DAEBAF7D7}" type="slidenum">
              <a:rPr lang="en-US" smtClean="0"/>
              <a:pPr/>
              <a:t>5</a:t>
            </a:fld>
            <a:endParaRPr lang="en-US"/>
          </a:p>
        </p:txBody>
      </p:sp>
    </p:spTree>
    <p:extLst>
      <p:ext uri="{BB962C8B-B14F-4D97-AF65-F5344CB8AC3E}">
        <p14:creationId xmlns:p14="http://schemas.microsoft.com/office/powerpoint/2010/main" xmlns="" val="380815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DFDB6-B47E-4D58-8023-499DAEBAF7D7}" type="slidenum">
              <a:rPr lang="en-US" smtClean="0"/>
              <a:pPr/>
              <a:t>8</a:t>
            </a:fld>
            <a:endParaRPr lang="en-US"/>
          </a:p>
        </p:txBody>
      </p:sp>
    </p:spTree>
    <p:extLst>
      <p:ext uri="{BB962C8B-B14F-4D97-AF65-F5344CB8AC3E}">
        <p14:creationId xmlns:p14="http://schemas.microsoft.com/office/powerpoint/2010/main" xmlns="" val="403445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DFDB6-B47E-4D58-8023-499DAEBAF7D7}" type="slidenum">
              <a:rPr lang="en-US" smtClean="0"/>
              <a:pPr/>
              <a:t>10</a:t>
            </a:fld>
            <a:endParaRPr lang="en-US"/>
          </a:p>
        </p:txBody>
      </p:sp>
    </p:spTree>
    <p:extLst>
      <p:ext uri="{BB962C8B-B14F-4D97-AF65-F5344CB8AC3E}">
        <p14:creationId xmlns:p14="http://schemas.microsoft.com/office/powerpoint/2010/main" xmlns="" val="146771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71DFDB6-B47E-4D58-8023-499DAEBAF7D7}" type="slidenum">
              <a:rPr lang="en-US" smtClean="0"/>
              <a:pPr/>
              <a:t>14</a:t>
            </a:fld>
            <a:endParaRPr lang="en-US"/>
          </a:p>
        </p:txBody>
      </p:sp>
    </p:spTree>
    <p:extLst>
      <p:ext uri="{BB962C8B-B14F-4D97-AF65-F5344CB8AC3E}">
        <p14:creationId xmlns:p14="http://schemas.microsoft.com/office/powerpoint/2010/main" xmlns="" val="428928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DFDB6-B47E-4D58-8023-499DAEBAF7D7}" type="slidenum">
              <a:rPr lang="en-US" smtClean="0"/>
              <a:pPr/>
              <a:t>16</a:t>
            </a:fld>
            <a:endParaRPr lang="en-US"/>
          </a:p>
        </p:txBody>
      </p:sp>
    </p:spTree>
    <p:extLst>
      <p:ext uri="{BB962C8B-B14F-4D97-AF65-F5344CB8AC3E}">
        <p14:creationId xmlns:p14="http://schemas.microsoft.com/office/powerpoint/2010/main" xmlns="" val="390393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7D21F4F-5C95-4097-8745-8C563C59039A}" type="datetimeFigureOut">
              <a:rPr lang="en-US" smtClean="0"/>
              <a:pPr/>
              <a:t>6/22/2020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33F4DAE-3217-46BF-8553-8D33AFFE140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D21F4F-5C95-4097-8745-8C563C59039A}"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F4DAE-3217-46BF-8553-8D33AFFE140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33F4DAE-3217-46BF-8553-8D33AFFE140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D21F4F-5C95-4097-8745-8C563C59039A}"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7D21F4F-5C95-4097-8745-8C563C59039A}"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33F4DAE-3217-46BF-8553-8D33AFFE140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7D21F4F-5C95-4097-8745-8C563C59039A}" type="datetimeFigureOut">
              <a:rPr lang="en-US" smtClean="0"/>
              <a:pPr/>
              <a:t>6/22/2020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33F4DAE-3217-46BF-8553-8D33AFFE140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7D21F4F-5C95-4097-8745-8C563C59039A}"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F4DAE-3217-46BF-8553-8D33AFFE140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7D21F4F-5C95-4097-8745-8C563C59039A}" type="datetimeFigureOut">
              <a:rPr lang="en-US" smtClean="0"/>
              <a:pPr/>
              <a:t>6/22/2020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33F4DAE-3217-46BF-8553-8D33AFFE140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D21F4F-5C95-4097-8745-8C563C59039A}" type="datetimeFigureOut">
              <a:rPr lang="en-US" smtClean="0"/>
              <a:pPr/>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33F4DAE-3217-46BF-8553-8D33AFFE14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7D21F4F-5C95-4097-8745-8C563C59039A}" type="datetimeFigureOut">
              <a:rPr lang="en-US" smtClean="0"/>
              <a:pPr/>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33F4DAE-3217-46BF-8553-8D33AFFE14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33F4DAE-3217-46BF-8553-8D33AFFE140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7D21F4F-5C95-4097-8745-8C563C59039A}" type="datetimeFigureOut">
              <a:rPr lang="en-US" smtClean="0"/>
              <a:pPr/>
              <a:t>6/22/2020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33F4DAE-3217-46BF-8553-8D33AFFE140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7D21F4F-5C95-4097-8745-8C563C59039A}" type="datetimeFigureOut">
              <a:rPr lang="en-US" smtClean="0"/>
              <a:pPr/>
              <a:t>6/22/2020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7D21F4F-5C95-4097-8745-8C563C59039A}" type="datetimeFigureOut">
              <a:rPr lang="en-US" smtClean="0"/>
              <a:pPr/>
              <a:t>6/22/2020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33F4DAE-3217-46BF-8553-8D33AFFE140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895600"/>
            <a:ext cx="8458200" cy="3352800"/>
          </a:xfrm>
        </p:spPr>
        <p:txBody>
          <a:bodyPr>
            <a:noAutofit/>
          </a:bodyPr>
          <a:lstStyle/>
          <a:p>
            <a:r>
              <a:rPr lang="en-US" sz="4000" dirty="0" smtClean="0">
                <a:solidFill>
                  <a:schemeClr val="accent5">
                    <a:lumMod val="50000"/>
                  </a:schemeClr>
                </a:solidFill>
              </a:rPr>
              <a:t>Its history, </a:t>
            </a:r>
          </a:p>
          <a:p>
            <a:r>
              <a:rPr lang="en-US" sz="4000" dirty="0" smtClean="0">
                <a:solidFill>
                  <a:schemeClr val="accent5">
                    <a:lumMod val="50000"/>
                  </a:schemeClr>
                </a:solidFill>
              </a:rPr>
              <a:t>fall into disuse, </a:t>
            </a:r>
          </a:p>
          <a:p>
            <a:r>
              <a:rPr lang="en-US" sz="4000" dirty="0" smtClean="0">
                <a:solidFill>
                  <a:schemeClr val="accent5">
                    <a:lumMod val="50000"/>
                  </a:schemeClr>
                </a:solidFill>
              </a:rPr>
              <a:t>and why it all matters</a:t>
            </a:r>
            <a:endParaRPr lang="en-US" sz="4000" dirty="0">
              <a:solidFill>
                <a:schemeClr val="accent5">
                  <a:lumMod val="50000"/>
                </a:schemeClr>
              </a:solidFill>
            </a:endParaRPr>
          </a:p>
        </p:txBody>
      </p:sp>
      <p:sp>
        <p:nvSpPr>
          <p:cNvPr id="2" name="Title 1"/>
          <p:cNvSpPr>
            <a:spLocks noGrp="1"/>
          </p:cNvSpPr>
          <p:nvPr>
            <p:ph type="ctrTitle"/>
          </p:nvPr>
        </p:nvSpPr>
        <p:spPr>
          <a:xfrm>
            <a:off x="228600" y="457200"/>
            <a:ext cx="8458200" cy="1600200"/>
          </a:xfrm>
        </p:spPr>
        <p:txBody>
          <a:bodyPr>
            <a:normAutofit fontScale="90000"/>
          </a:bodyPr>
          <a:lstStyle/>
          <a:p>
            <a:r>
              <a:rPr lang="en-US" sz="6000" dirty="0"/>
              <a:t>The Gifts of the Spirit: </a:t>
            </a:r>
            <a:r>
              <a:rPr lang="en-US" sz="6000" dirty="0" smtClean="0"/>
              <a:t/>
            </a:r>
            <a:br>
              <a:rPr lang="en-US" sz="6000" dirty="0" smtClean="0"/>
            </a:br>
            <a:r>
              <a:rPr lang="en-US" sz="6000" dirty="0" smtClean="0"/>
              <a:t>The </a:t>
            </a:r>
            <a:r>
              <a:rPr lang="en-US" sz="6000" dirty="0"/>
              <a:t>Female </a:t>
            </a:r>
            <a:r>
              <a:rPr lang="en-US" sz="6000" dirty="0" smtClean="0"/>
              <a:t>Diaconate</a:t>
            </a:r>
            <a:endParaRPr lang="en-US" sz="6000" dirty="0"/>
          </a:p>
        </p:txBody>
      </p:sp>
      <p:sp>
        <p:nvSpPr>
          <p:cNvPr id="4" name="TextBox 3"/>
          <p:cNvSpPr txBox="1"/>
          <p:nvPr/>
        </p:nvSpPr>
        <p:spPr>
          <a:xfrm>
            <a:off x="2133600" y="5257800"/>
            <a:ext cx="4953000" cy="923330"/>
          </a:xfrm>
          <a:prstGeom prst="rect">
            <a:avLst/>
          </a:prstGeom>
          <a:noFill/>
        </p:spPr>
        <p:txBody>
          <a:bodyPr wrap="square" rtlCol="0">
            <a:spAutoFit/>
          </a:bodyPr>
          <a:lstStyle/>
          <a:p>
            <a:pPr algn="ctr"/>
            <a:r>
              <a:rPr lang="en-US" dirty="0" smtClean="0"/>
              <a:t>Helen </a:t>
            </a:r>
            <a:r>
              <a:rPr lang="en-US" dirty="0" err="1" smtClean="0"/>
              <a:t>Creticos</a:t>
            </a:r>
            <a:r>
              <a:rPr lang="en-US" dirty="0" smtClean="0"/>
              <a:t> </a:t>
            </a:r>
            <a:r>
              <a:rPr lang="en-US" dirty="0" err="1" smtClean="0"/>
              <a:t>Theodoropoulos</a:t>
            </a:r>
            <a:endParaRPr lang="en-US" dirty="0" smtClean="0"/>
          </a:p>
          <a:p>
            <a:pPr algn="ctr"/>
            <a:r>
              <a:rPr lang="en-US" dirty="0" smtClean="0"/>
              <a:t>Valerie </a:t>
            </a:r>
            <a:r>
              <a:rPr lang="en-US" dirty="0" err="1" smtClean="0"/>
              <a:t>Karras</a:t>
            </a:r>
            <a:endParaRPr lang="en-US" dirty="0" smtClean="0"/>
          </a:p>
          <a:p>
            <a:pPr algn="ctr"/>
            <a:r>
              <a:rPr lang="en-US" dirty="0" smtClean="0"/>
              <a:t>Caren Stayer</a:t>
            </a:r>
            <a:endParaRPr lang="en-US" dirty="0"/>
          </a:p>
        </p:txBody>
      </p:sp>
    </p:spTree>
    <p:extLst>
      <p:ext uri="{BB962C8B-B14F-4D97-AF65-F5344CB8AC3E}">
        <p14:creationId xmlns:p14="http://schemas.microsoft.com/office/powerpoint/2010/main" xmlns="" val="367331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50000"/>
                  </a:schemeClr>
                </a:solidFill>
              </a:rPr>
              <a:t>Deaconess Saints</a:t>
            </a:r>
            <a:endParaRPr lang="en-US" sz="4000" b="1" dirty="0">
              <a:solidFill>
                <a:schemeClr val="accent5">
                  <a:lumMod val="50000"/>
                </a:schemeClr>
              </a:solidFill>
            </a:endParaRPr>
          </a:p>
        </p:txBody>
      </p:sp>
      <p:pic>
        <p:nvPicPr>
          <p:cNvPr id="4" name="Picture 2" descr="Image result for icon of tatiana deaconess"/>
          <p:cNvPicPr>
            <a:picLocks noGrp="1" noChangeAspect="1" noChangeArrowheads="1"/>
          </p:cNvPicPr>
          <p:nvPr>
            <p:ph sz="quarter" idx="1"/>
          </p:nvPr>
        </p:nvPicPr>
        <p:blipFill>
          <a:blip r:embed="rId3" cstate="print"/>
          <a:srcRect/>
          <a:stretch>
            <a:fillRect/>
          </a:stretch>
        </p:blipFill>
        <p:spPr bwMode="auto">
          <a:xfrm>
            <a:off x="304800" y="1672051"/>
            <a:ext cx="3000375" cy="4133850"/>
          </a:xfrm>
          <a:prstGeom prst="rect">
            <a:avLst/>
          </a:prstGeom>
          <a:noFill/>
          <a:ln w="9525">
            <a:noFill/>
            <a:miter lim="800000"/>
            <a:headEnd/>
            <a:tailEnd/>
          </a:ln>
        </p:spPr>
      </p:pic>
      <p:sp>
        <p:nvSpPr>
          <p:cNvPr id="6" name="TextBox 5"/>
          <p:cNvSpPr txBox="1"/>
          <p:nvPr/>
        </p:nvSpPr>
        <p:spPr>
          <a:xfrm>
            <a:off x="3168225" y="1697842"/>
            <a:ext cx="2673406" cy="3970318"/>
          </a:xfrm>
          <a:prstGeom prst="rect">
            <a:avLst/>
          </a:prstGeom>
          <a:noFill/>
        </p:spPr>
        <p:txBody>
          <a:bodyPr wrap="square" rtlCol="0">
            <a:spAutoFit/>
          </a:bodyPr>
          <a:lstStyle/>
          <a:p>
            <a:pPr marL="285750" indent="-285750">
              <a:buFont typeface="Arial" panose="020B0604020202020204" pitchFamily="34" charset="0"/>
              <a:buChar char="•"/>
              <a:defRPr/>
            </a:pPr>
            <a:r>
              <a:rPr lang="en-US" dirty="0"/>
              <a:t>Scholars have found over 40 literary references and 61 inscriptions giving us information on named deaconesses in the Christian East</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dirty="0"/>
              <a:t>•At least 23 women saints have been considered deaconesses in the Orthodox church calendar</a:t>
            </a:r>
          </a:p>
        </p:txBody>
      </p:sp>
      <p:sp>
        <p:nvSpPr>
          <p:cNvPr id="7" name="TextBox 6"/>
          <p:cNvSpPr txBox="1"/>
          <p:nvPr/>
        </p:nvSpPr>
        <p:spPr>
          <a:xfrm>
            <a:off x="609600" y="5925226"/>
            <a:ext cx="2438400" cy="369332"/>
          </a:xfrm>
          <a:prstGeom prst="rect">
            <a:avLst/>
          </a:prstGeom>
          <a:noFill/>
        </p:spPr>
        <p:txBody>
          <a:bodyPr wrap="square" rtlCol="0">
            <a:spAutoFit/>
          </a:bodyPr>
          <a:lstStyle/>
          <a:p>
            <a:r>
              <a:rPr lang="en-US" b="1" dirty="0" smtClean="0"/>
              <a:t>St Tatiana of Rome</a:t>
            </a:r>
            <a:endParaRPr lang="en-US" b="1" dirty="0"/>
          </a:p>
        </p:txBody>
      </p:sp>
      <p:sp>
        <p:nvSpPr>
          <p:cNvPr id="8" name="TextBox 7"/>
          <p:cNvSpPr txBox="1"/>
          <p:nvPr/>
        </p:nvSpPr>
        <p:spPr>
          <a:xfrm>
            <a:off x="5950006" y="5590401"/>
            <a:ext cx="2971800" cy="646331"/>
          </a:xfrm>
          <a:prstGeom prst="rect">
            <a:avLst/>
          </a:prstGeom>
          <a:noFill/>
        </p:spPr>
        <p:txBody>
          <a:bodyPr wrap="square" rtlCol="0">
            <a:spAutoFit/>
          </a:bodyPr>
          <a:lstStyle/>
          <a:p>
            <a:pPr algn="ctr"/>
            <a:r>
              <a:rPr lang="en-US" b="1" dirty="0" smtClean="0"/>
              <a:t>St </a:t>
            </a:r>
            <a:r>
              <a:rPr lang="en-US" b="1" dirty="0" err="1" smtClean="0"/>
              <a:t>Nonna</a:t>
            </a:r>
            <a:r>
              <a:rPr lang="en-US" b="1" dirty="0" smtClean="0"/>
              <a:t>, Mother of St. Gregory the Theologian</a:t>
            </a:r>
            <a:endParaRPr lang="en-US"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56871" y="1593387"/>
            <a:ext cx="3057901" cy="399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2410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7448" cy="914400"/>
          </a:xfrm>
        </p:spPr>
        <p:txBody>
          <a:bodyPr>
            <a:normAutofit fontScale="90000"/>
          </a:bodyPr>
          <a:lstStyle/>
          <a:p>
            <a:r>
              <a:rPr lang="en-US" sz="3600" b="1" dirty="0" smtClean="0">
                <a:solidFill>
                  <a:schemeClr val="accent5">
                    <a:lumMod val="50000"/>
                  </a:schemeClr>
                </a:solidFill>
              </a:rPr>
              <a:t>St. Olympias: Friend of Bishops, Saints, and All in Need</a:t>
            </a:r>
            <a:endParaRPr lang="en-US" dirty="0"/>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1447800"/>
            <a:ext cx="3641834"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04800" y="1211472"/>
            <a:ext cx="4876800" cy="5647700"/>
          </a:xfrm>
          <a:prstGeom prst="rect">
            <a:avLst/>
          </a:prstGeom>
        </p:spPr>
        <p:txBody>
          <a:bodyPr wrap="square">
            <a:spAutoFit/>
          </a:bodyPr>
          <a:lstStyle/>
          <a:p>
            <a:r>
              <a:rPr lang="en-US" sz="1900" b="1" dirty="0" smtClean="0"/>
              <a:t>**</a:t>
            </a:r>
            <a:r>
              <a:rPr lang="en-US" sz="1900" dirty="0" smtClean="0"/>
              <a:t>From </a:t>
            </a:r>
            <a:r>
              <a:rPr lang="en-US" sz="1900" dirty="0"/>
              <a:t>one of wealthiest families in the empire; St. Gregory of Nazianzus </a:t>
            </a:r>
            <a:r>
              <a:rPr lang="en-US" sz="1900" dirty="0" smtClean="0"/>
              <a:t>wrote a poem for her wedding, and St Gregory Nyssa dedicated his </a:t>
            </a:r>
            <a:r>
              <a:rPr lang="en-US" sz="1900" i="1" dirty="0" smtClean="0"/>
              <a:t>Homilies On the Song of Songs </a:t>
            </a:r>
            <a:r>
              <a:rPr lang="en-US" sz="1900" dirty="0" smtClean="0"/>
              <a:t>to her</a:t>
            </a:r>
            <a:endParaRPr lang="en-US" sz="1900" dirty="0"/>
          </a:p>
          <a:p>
            <a:r>
              <a:rPr lang="en-US" sz="1900" b="1" dirty="0" smtClean="0"/>
              <a:t>**</a:t>
            </a:r>
            <a:r>
              <a:rPr lang="en-US" sz="1900" dirty="0" smtClean="0"/>
              <a:t>Was </a:t>
            </a:r>
            <a:r>
              <a:rPr lang="en-US" sz="1900" dirty="0"/>
              <a:t>made a deacon by </a:t>
            </a:r>
            <a:r>
              <a:rPr lang="en-US" sz="1900" dirty="0" smtClean="0"/>
              <a:t>Archbishop </a:t>
            </a:r>
            <a:r>
              <a:rPr lang="en-US" sz="1900" dirty="0" err="1"/>
              <a:t>Nektarios</a:t>
            </a:r>
            <a:r>
              <a:rPr lang="en-US" sz="1900" dirty="0"/>
              <a:t> </a:t>
            </a:r>
            <a:r>
              <a:rPr lang="en-US" sz="1900" dirty="0" smtClean="0"/>
              <a:t>of Constantinople at </a:t>
            </a:r>
            <a:r>
              <a:rPr lang="en-US" sz="1900" dirty="0"/>
              <a:t>age 29 </a:t>
            </a:r>
            <a:r>
              <a:rPr lang="en-US" sz="1900" dirty="0" smtClean="0"/>
              <a:t>(an exception to the canon allowed due to her piety, commitment, and position)</a:t>
            </a:r>
            <a:endParaRPr lang="en-US" sz="1900" dirty="0"/>
          </a:p>
          <a:p>
            <a:r>
              <a:rPr lang="en-US" sz="1900" b="1" dirty="0" smtClean="0"/>
              <a:t>**</a:t>
            </a:r>
            <a:r>
              <a:rPr lang="en-US" sz="1900" dirty="0" smtClean="0"/>
              <a:t>A </a:t>
            </a:r>
            <a:r>
              <a:rPr lang="en-US" sz="1900" dirty="0"/>
              <a:t>strict ascetic, she founded a women’s monastery in </a:t>
            </a:r>
            <a:r>
              <a:rPr lang="en-US" sz="1900" dirty="0" smtClean="0"/>
              <a:t>Constantinople </a:t>
            </a:r>
          </a:p>
          <a:p>
            <a:r>
              <a:rPr lang="en-US" sz="1900" b="1" dirty="0" smtClean="0"/>
              <a:t>**</a:t>
            </a:r>
            <a:r>
              <a:rPr lang="en-US" sz="1900" dirty="0" smtClean="0"/>
              <a:t>From </a:t>
            </a:r>
            <a:r>
              <a:rPr lang="en-US" sz="1900" dirty="0"/>
              <a:t>her personal fortune, she gave money and land lavishly to the poor and sick, and also to the church and clergy; she </a:t>
            </a:r>
            <a:r>
              <a:rPr lang="en-US" sz="1900" dirty="0" smtClean="0"/>
              <a:t>built a </a:t>
            </a:r>
            <a:r>
              <a:rPr lang="en-US" sz="1900" dirty="0"/>
              <a:t>hospital and an orphanage</a:t>
            </a:r>
          </a:p>
          <a:p>
            <a:r>
              <a:rPr lang="en-US" sz="1900" b="1" dirty="0" smtClean="0"/>
              <a:t>**</a:t>
            </a:r>
            <a:r>
              <a:rPr lang="en-US" sz="1900" dirty="0" smtClean="0"/>
              <a:t>Corresponded </a:t>
            </a:r>
            <a:r>
              <a:rPr lang="en-US" sz="1900" dirty="0"/>
              <a:t>with and supported her close friend, John Chrysostom, in his </a:t>
            </a:r>
            <a:r>
              <a:rPr lang="en-US" sz="1900" dirty="0" smtClean="0"/>
              <a:t>exile, and suffered unjust trial, poverty and exile for this devotion.</a:t>
            </a:r>
            <a:endParaRPr lang="en-US" sz="1900" dirty="0"/>
          </a:p>
        </p:txBody>
      </p:sp>
    </p:spTree>
    <p:extLst>
      <p:ext uri="{BB962C8B-B14F-4D97-AF65-F5344CB8AC3E}">
        <p14:creationId xmlns:p14="http://schemas.microsoft.com/office/powerpoint/2010/main" xmlns="" val="3315856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758952"/>
          </a:xfrm>
        </p:spPr>
        <p:txBody>
          <a:bodyPr>
            <a:normAutofit fontScale="90000"/>
          </a:bodyPr>
          <a:lstStyle/>
          <a:p>
            <a:r>
              <a:rPr lang="en-US" b="1" dirty="0" smtClean="0">
                <a:solidFill>
                  <a:schemeClr val="accent5">
                    <a:lumMod val="50000"/>
                  </a:schemeClr>
                </a:solidFill>
              </a:rPr>
              <a:t>Deaconesses: Models of Servant Leadership</a:t>
            </a:r>
            <a:endParaRPr lang="en-US" b="1" dirty="0">
              <a:solidFill>
                <a:schemeClr val="accent5">
                  <a:lumMod val="50000"/>
                </a:schemeClr>
              </a:solidFill>
            </a:endParaRPr>
          </a:p>
        </p:txBody>
      </p:sp>
      <p:sp>
        <p:nvSpPr>
          <p:cNvPr id="3" name="Content Placeholder 2"/>
          <p:cNvSpPr>
            <a:spLocks noGrp="1"/>
          </p:cNvSpPr>
          <p:nvPr>
            <p:ph sz="quarter" idx="1"/>
          </p:nvPr>
        </p:nvSpPr>
        <p:spPr>
          <a:xfrm>
            <a:off x="228600" y="1527048"/>
            <a:ext cx="8763000" cy="5330952"/>
          </a:xfrm>
        </p:spPr>
        <p:txBody>
          <a:bodyPr>
            <a:normAutofit fontScale="62500" lnSpcReduction="20000"/>
          </a:bodyPr>
          <a:lstStyle/>
          <a:p>
            <a:r>
              <a:rPr lang="en-US" sz="3400" dirty="0" smtClean="0"/>
              <a:t>Other prominent female deacons included Tabitha, Melania the Younger, Macrina, </a:t>
            </a:r>
            <a:r>
              <a:rPr lang="en-US" sz="3400" dirty="0"/>
              <a:t>Gorgonia, Sussana, Irene </a:t>
            </a:r>
            <a:r>
              <a:rPr lang="en-US" sz="3400" dirty="0" smtClean="0"/>
              <a:t>Chrysovolantou</a:t>
            </a:r>
            <a:r>
              <a:rPr lang="en-US" sz="3400" dirty="0"/>
              <a:t>, Priscilla, Xenia of </a:t>
            </a:r>
            <a:r>
              <a:rPr lang="en-US" sz="3400" dirty="0" smtClean="0"/>
              <a:t>Rome,  and Romana</a:t>
            </a:r>
            <a:endParaRPr lang="en-US" sz="3400" dirty="0"/>
          </a:p>
          <a:p>
            <a:r>
              <a:rPr lang="en-US" sz="3400" dirty="0"/>
              <a:t>Women deacons existed in many </a:t>
            </a:r>
            <a:r>
              <a:rPr lang="en-US" sz="3400" dirty="0" smtClean="0"/>
              <a:t>churches. Those </a:t>
            </a:r>
            <a:r>
              <a:rPr lang="en-US" sz="3400" dirty="0"/>
              <a:t>we know by name were often from prominent families and interacted with the most renowned men of their day </a:t>
            </a:r>
            <a:r>
              <a:rPr lang="en-US" sz="3400" dirty="0" smtClean="0"/>
              <a:t>but there </a:t>
            </a:r>
            <a:r>
              <a:rPr lang="en-US" sz="3400" dirty="0"/>
              <a:t>were also many who were less prominent, such those we know from grave </a:t>
            </a:r>
            <a:r>
              <a:rPr lang="en-US" sz="3400" dirty="0" smtClean="0"/>
              <a:t>inscriptions</a:t>
            </a:r>
            <a:endParaRPr lang="en-US" sz="3400" dirty="0"/>
          </a:p>
          <a:p>
            <a:r>
              <a:rPr lang="en-US" sz="3400" dirty="0"/>
              <a:t>Women deaconesses were often linked to positions of leadership, such as abbesses and the wives of bishops − it was the only ordained office for </a:t>
            </a:r>
            <a:r>
              <a:rPr lang="en-US" sz="3400" dirty="0" smtClean="0"/>
              <a:t>women</a:t>
            </a:r>
          </a:p>
          <a:p>
            <a:r>
              <a:rPr lang="en-US" sz="3400" dirty="0" smtClean="0"/>
              <a:t>Women </a:t>
            </a:r>
            <a:r>
              <a:rPr lang="en-US" sz="3400" dirty="0"/>
              <a:t>deacons often engaged in charitable work, especially among </a:t>
            </a:r>
            <a:r>
              <a:rPr lang="en-US" sz="3400" dirty="0" smtClean="0"/>
              <a:t>women and children, </a:t>
            </a:r>
            <a:r>
              <a:rPr lang="en-US" sz="3400" dirty="0"/>
              <a:t>and often from their own money</a:t>
            </a:r>
          </a:p>
          <a:p>
            <a:r>
              <a:rPr lang="en-US" sz="3400" dirty="0"/>
              <a:t>These women </a:t>
            </a:r>
            <a:r>
              <a:rPr lang="en-US" sz="3400" dirty="0" smtClean="0"/>
              <a:t>modeled holiness and servant leadership still </a:t>
            </a:r>
            <a:r>
              <a:rPr lang="en-US" sz="3400" dirty="0"/>
              <a:t>relevant to </a:t>
            </a:r>
            <a:r>
              <a:rPr lang="en-US" sz="3400" dirty="0" smtClean="0"/>
              <a:t>us; they offered prayer,  </a:t>
            </a:r>
            <a:r>
              <a:rPr lang="en-US" sz="3400" dirty="0"/>
              <a:t>spiritual </a:t>
            </a:r>
            <a:r>
              <a:rPr lang="en-US" sz="3400" dirty="0" smtClean="0"/>
              <a:t>direction, teaching </a:t>
            </a:r>
            <a:r>
              <a:rPr lang="en-US" sz="3400" dirty="0"/>
              <a:t>(especially </a:t>
            </a:r>
            <a:r>
              <a:rPr lang="en-US" sz="3400" dirty="0" smtClean="0"/>
              <a:t>of other </a:t>
            </a:r>
            <a:r>
              <a:rPr lang="en-US" sz="3400" dirty="0"/>
              <a:t>women), </a:t>
            </a:r>
            <a:r>
              <a:rPr lang="en-US" sz="3400" dirty="0" smtClean="0"/>
              <a:t>self-sacrifice</a:t>
            </a:r>
            <a:r>
              <a:rPr lang="en-US" sz="3400" dirty="0"/>
              <a:t>, and charitable </a:t>
            </a:r>
            <a:r>
              <a:rPr lang="en-US" sz="3400" dirty="0" smtClean="0"/>
              <a:t>outreach. They acted as chaperones and intermediaries, facilitating the work of the Bishop and the priest (and in that role aided the higher clergy  liturgically and sacramentally), and assisted in administration and keeping order. </a:t>
            </a:r>
            <a:endParaRPr lang="en-US" sz="3400" dirty="0"/>
          </a:p>
          <a:p>
            <a:endParaRPr lang="en-US" dirty="0"/>
          </a:p>
        </p:txBody>
      </p:sp>
    </p:spTree>
    <p:extLst>
      <p:ext uri="{BB962C8B-B14F-4D97-AF65-F5344CB8AC3E}">
        <p14:creationId xmlns:p14="http://schemas.microsoft.com/office/powerpoint/2010/main" xmlns="" val="32996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758952"/>
          </a:xfrm>
        </p:spPr>
        <p:txBody>
          <a:bodyPr>
            <a:normAutofit fontScale="90000"/>
          </a:bodyPr>
          <a:lstStyle/>
          <a:p>
            <a:r>
              <a:rPr lang="en-US" sz="3600" b="1" dirty="0" smtClean="0">
                <a:solidFill>
                  <a:schemeClr val="accent5">
                    <a:lumMod val="50000"/>
                  </a:schemeClr>
                </a:solidFill>
              </a:rPr>
              <a:t>The Female Deacon in the Byzantine Era</a:t>
            </a:r>
            <a:endParaRPr lang="en-US" sz="3600" b="1" dirty="0">
              <a:solidFill>
                <a:schemeClr val="accent5">
                  <a:lumMod val="50000"/>
                </a:schemeClr>
              </a:solidFill>
            </a:endParaRPr>
          </a:p>
        </p:txBody>
      </p:sp>
      <p:sp>
        <p:nvSpPr>
          <p:cNvPr id="3" name="Content Placeholder 2"/>
          <p:cNvSpPr>
            <a:spLocks noGrp="1"/>
          </p:cNvSpPr>
          <p:nvPr>
            <p:ph sz="quarter" idx="1"/>
          </p:nvPr>
        </p:nvSpPr>
        <p:spPr>
          <a:xfrm>
            <a:off x="304800" y="1604889"/>
            <a:ext cx="8537448" cy="5257800"/>
          </a:xfrm>
        </p:spPr>
        <p:txBody>
          <a:bodyPr>
            <a:normAutofit fontScale="70000" lnSpcReduction="20000"/>
          </a:bodyPr>
          <a:lstStyle/>
          <a:p>
            <a:r>
              <a:rPr lang="en-US" sz="3400" dirty="0"/>
              <a:t>The Byzantine Deaconess was ranked with the higher clergy; when the distinction developed between ‘ordained’ (</a:t>
            </a:r>
            <a:r>
              <a:rPr lang="en-US" sz="3400" i="1" dirty="0" err="1"/>
              <a:t>cheirotonia</a:t>
            </a:r>
            <a:r>
              <a:rPr lang="en-US" sz="3400" dirty="0"/>
              <a:t>) and ‘consecrated’ (</a:t>
            </a:r>
            <a:r>
              <a:rPr lang="en-US" sz="3400" i="1" dirty="0" err="1"/>
              <a:t>cheirothesia</a:t>
            </a:r>
            <a:r>
              <a:rPr lang="en-US" sz="3400" dirty="0"/>
              <a:t>), both the deacon and the deaconess were confirmed through ordination, (</a:t>
            </a:r>
            <a:r>
              <a:rPr lang="en-US" sz="3400" i="1" dirty="0" err="1"/>
              <a:t>cheirotonia</a:t>
            </a:r>
            <a:r>
              <a:rPr lang="en-US" sz="3400" dirty="0"/>
              <a:t>, used for the major orders), not consecration (</a:t>
            </a:r>
            <a:r>
              <a:rPr lang="en-US" sz="3400" i="1" dirty="0" err="1"/>
              <a:t>cheirothesia</a:t>
            </a:r>
            <a:r>
              <a:rPr lang="en-US" sz="3400" dirty="0"/>
              <a:t>, used for the minor orders). </a:t>
            </a:r>
          </a:p>
          <a:p>
            <a:r>
              <a:rPr lang="en-US" sz="3400" dirty="0" smtClean="0"/>
              <a:t>Justinian’s </a:t>
            </a:r>
            <a:r>
              <a:rPr lang="en-US" sz="3400" dirty="0"/>
              <a:t>Novel 6 (6th c.) includes female deacons in his rules for ordinations to the “priesthood” (</a:t>
            </a:r>
            <a:r>
              <a:rPr lang="en-US" sz="3400" i="1" dirty="0" err="1"/>
              <a:t>ἱεροσὐνη</a:t>
            </a:r>
            <a:r>
              <a:rPr lang="en-US" sz="3400" dirty="0"/>
              <a:t>) in its broad sense (bishop/presbyter/deacon</a:t>
            </a:r>
            <a:r>
              <a:rPr lang="en-US" sz="3400" dirty="0" smtClean="0"/>
              <a:t>)</a:t>
            </a:r>
            <a:endParaRPr lang="en-US" sz="3400" dirty="0"/>
          </a:p>
          <a:p>
            <a:r>
              <a:rPr lang="en-US" sz="3400" dirty="0" smtClean="0"/>
              <a:t>The </a:t>
            </a:r>
            <a:r>
              <a:rPr lang="en-US" sz="3400" dirty="0"/>
              <a:t>deaconess’s ordination rite includes the prayer beginning “The divine grace” (</a:t>
            </a:r>
            <a:r>
              <a:rPr lang="en-US" sz="3400" i="1" dirty="0"/>
              <a:t>Ἡ</a:t>
            </a:r>
            <a:r>
              <a:rPr lang="en-US" sz="3400" dirty="0"/>
              <a:t> </a:t>
            </a:r>
            <a:r>
              <a:rPr lang="en-US" sz="3400" i="1" dirty="0" err="1"/>
              <a:t>θεῖ</a:t>
            </a:r>
            <a:r>
              <a:rPr lang="en-US" sz="3400" i="1" dirty="0"/>
              <a:t>α</a:t>
            </a:r>
            <a:r>
              <a:rPr lang="en-US" sz="3400" dirty="0"/>
              <a:t> </a:t>
            </a:r>
            <a:r>
              <a:rPr lang="en-US" sz="3400" i="1" dirty="0"/>
              <a:t>χάρις</a:t>
            </a:r>
            <a:r>
              <a:rPr lang="en-US" sz="3400" dirty="0"/>
              <a:t>), which was common to the three major orders of clergy </a:t>
            </a:r>
          </a:p>
          <a:p>
            <a:r>
              <a:rPr lang="en-US" sz="3400" dirty="0" smtClean="0"/>
              <a:t>Byzantine </a:t>
            </a:r>
            <a:r>
              <a:rPr lang="en-US" sz="3400" i="1" dirty="0" err="1"/>
              <a:t>euchologia</a:t>
            </a:r>
            <a:r>
              <a:rPr lang="en-US" sz="3400" dirty="0"/>
              <a:t> (service books) always listed the female deacon’s ordination rite immediately after the male deacon’s</a:t>
            </a:r>
          </a:p>
          <a:p>
            <a:endParaRPr lang="en-US" sz="3400" dirty="0"/>
          </a:p>
        </p:txBody>
      </p:sp>
    </p:spTree>
    <p:extLst>
      <p:ext uri="{BB962C8B-B14F-4D97-AF65-F5344CB8AC3E}">
        <p14:creationId xmlns:p14="http://schemas.microsoft.com/office/powerpoint/2010/main" xmlns="" val="302168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2" y="632321"/>
            <a:ext cx="8763000" cy="914400"/>
          </a:xfrm>
        </p:spPr>
        <p:txBody>
          <a:bodyPr>
            <a:normAutofit fontScale="90000"/>
          </a:bodyPr>
          <a:lstStyle/>
          <a:p>
            <a:r>
              <a:rPr lang="en-US" sz="3100" b="1" dirty="0">
                <a:solidFill>
                  <a:schemeClr val="accent5">
                    <a:lumMod val="50000"/>
                  </a:schemeClr>
                </a:solidFill>
              </a:rPr>
              <a:t>Key elements of the ordination rite of the female deacon in the Byzantine period:</a:t>
            </a:r>
            <a:r>
              <a:rPr lang="en-US" b="1" dirty="0">
                <a:solidFill>
                  <a:schemeClr val="accent5">
                    <a:lumMod val="50000"/>
                  </a:schemeClr>
                </a:solidFill>
              </a:rPr>
              <a:t/>
            </a:r>
            <a:br>
              <a:rPr lang="en-US" b="1" dirty="0">
                <a:solidFill>
                  <a:schemeClr val="accent5">
                    <a:lumMod val="50000"/>
                  </a:schemeClr>
                </a:solidFill>
              </a:rPr>
            </a:br>
            <a:endParaRPr lang="en-US" dirty="0">
              <a:solidFill>
                <a:schemeClr val="accent5">
                  <a:lumMod val="50000"/>
                </a:schemeClr>
              </a:solidFill>
            </a:endParaRPr>
          </a:p>
        </p:txBody>
      </p:sp>
      <p:sp>
        <p:nvSpPr>
          <p:cNvPr id="3" name="Content Placeholder 2"/>
          <p:cNvSpPr>
            <a:spLocks noGrp="1"/>
          </p:cNvSpPr>
          <p:nvPr>
            <p:ph sz="quarter" idx="1"/>
          </p:nvPr>
        </p:nvSpPr>
        <p:spPr>
          <a:xfrm>
            <a:off x="301752" y="1600200"/>
            <a:ext cx="8503920" cy="4949952"/>
          </a:xfrm>
        </p:spPr>
        <p:txBody>
          <a:bodyPr>
            <a:normAutofit fontScale="92500" lnSpcReduction="20000"/>
          </a:bodyPr>
          <a:lstStyle/>
          <a:p>
            <a:pPr marL="342900" indent="-342900">
              <a:buFont typeface="Arial" panose="020B0604020202020204" pitchFamily="34" charset="0"/>
              <a:buChar char="•"/>
              <a:defRPr/>
            </a:pPr>
            <a:r>
              <a:rPr lang="en-US" dirty="0" smtClean="0"/>
              <a:t>Both the deacon and the deaconess were confirmed through ordination, not consecration</a:t>
            </a:r>
          </a:p>
          <a:p>
            <a:pPr marL="342900" indent="-342900">
              <a:buFont typeface="Arial" panose="020B0604020202020204" pitchFamily="34" charset="0"/>
              <a:buChar char="•"/>
              <a:defRPr/>
            </a:pPr>
            <a:r>
              <a:rPr lang="en-US" dirty="0" smtClean="0"/>
              <a:t>Her </a:t>
            </a:r>
            <a:r>
              <a:rPr lang="en-US" dirty="0"/>
              <a:t>ordination occurred during the </a:t>
            </a:r>
            <a:r>
              <a:rPr lang="en-US" dirty="0" smtClean="0"/>
              <a:t>Eucharistic </a:t>
            </a:r>
            <a:r>
              <a:rPr lang="en-US" dirty="0"/>
              <a:t>liturgy, at the same point as the male deacon’s (i.e., immediately following the </a:t>
            </a:r>
            <a:r>
              <a:rPr lang="en-US" i="1" dirty="0"/>
              <a:t>anaphora</a:t>
            </a:r>
            <a:r>
              <a:rPr lang="en-US" dirty="0"/>
              <a:t>) </a:t>
            </a:r>
          </a:p>
          <a:p>
            <a:pPr marL="342900" indent="-342900">
              <a:buFont typeface="Arial" panose="020B0604020202020204" pitchFamily="34" charset="0"/>
              <a:buChar char="•"/>
              <a:defRPr/>
            </a:pPr>
            <a:r>
              <a:rPr lang="en-US" dirty="0"/>
              <a:t>Occurred at the altar, with the bishop’s laying on of hands and his reading of two prayers; the prayers include God’s call to the </a:t>
            </a:r>
            <a:r>
              <a:rPr lang="en-US" dirty="0" err="1"/>
              <a:t>ordinand</a:t>
            </a:r>
            <a:r>
              <a:rPr lang="en-US" dirty="0"/>
              <a:t> and an </a:t>
            </a:r>
            <a:r>
              <a:rPr lang="en-US" i="1" dirty="0" err="1"/>
              <a:t>epiklesis</a:t>
            </a:r>
            <a:r>
              <a:rPr lang="en-US" i="1" dirty="0"/>
              <a:t> </a:t>
            </a:r>
            <a:endParaRPr lang="en-US" dirty="0"/>
          </a:p>
          <a:p>
            <a:pPr marL="342900" indent="-342900">
              <a:buFont typeface="Arial" panose="020B0604020202020204" pitchFamily="34" charset="0"/>
              <a:buChar char="•"/>
              <a:defRPr/>
            </a:pPr>
            <a:r>
              <a:rPr lang="en-US" dirty="0" smtClean="0"/>
              <a:t>She </a:t>
            </a:r>
            <a:r>
              <a:rPr lang="en-US" dirty="0"/>
              <a:t>was vested with the </a:t>
            </a:r>
            <a:r>
              <a:rPr lang="en-US" i="1" dirty="0" err="1"/>
              <a:t>orarion</a:t>
            </a:r>
            <a:r>
              <a:rPr lang="en-US" i="1" dirty="0"/>
              <a:t> </a:t>
            </a:r>
            <a:r>
              <a:rPr lang="en-US" dirty="0"/>
              <a:t>crossed in the same way       as the </a:t>
            </a:r>
            <a:r>
              <a:rPr lang="en-US" dirty="0" err="1" smtClean="0"/>
              <a:t>subdeacon’s</a:t>
            </a:r>
            <a:r>
              <a:rPr lang="en-US" dirty="0" smtClean="0"/>
              <a:t>, which </a:t>
            </a:r>
            <a:r>
              <a:rPr lang="en-US" dirty="0"/>
              <a:t>is how the deacon wears it at </a:t>
            </a:r>
            <a:r>
              <a:rPr lang="en-US" dirty="0" smtClean="0"/>
              <a:t>Holy Communion</a:t>
            </a:r>
            <a:endParaRPr lang="en-US" dirty="0"/>
          </a:p>
          <a:p>
            <a:pPr marL="342900" indent="-342900">
              <a:buFont typeface="Arial" panose="020B0604020202020204" pitchFamily="34" charset="0"/>
              <a:buChar char="•"/>
              <a:defRPr/>
            </a:pPr>
            <a:r>
              <a:rPr lang="en-US" dirty="0"/>
              <a:t>After receiving the Eucharist from the bishop at the altar, she was given the chalice and </a:t>
            </a:r>
            <a:r>
              <a:rPr lang="en-US" dirty="0" smtClean="0"/>
              <a:t>she herself replaced </a:t>
            </a:r>
            <a:r>
              <a:rPr lang="en-US" dirty="0"/>
              <a:t>it on the altar </a:t>
            </a:r>
          </a:p>
          <a:p>
            <a:endParaRPr lang="en-US" dirty="0"/>
          </a:p>
        </p:txBody>
      </p:sp>
    </p:spTree>
    <p:extLst>
      <p:ext uri="{BB962C8B-B14F-4D97-AF65-F5344CB8AC3E}">
        <p14:creationId xmlns:p14="http://schemas.microsoft.com/office/powerpoint/2010/main" xmlns="" val="304076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b="1" dirty="0" smtClean="0">
                <a:solidFill>
                  <a:schemeClr val="accent5">
                    <a:lumMod val="50000"/>
                  </a:schemeClr>
                </a:solidFill>
              </a:rPr>
              <a:t>1</a:t>
            </a:r>
            <a:r>
              <a:rPr lang="en-US" b="1" baseline="30000" dirty="0" smtClean="0">
                <a:solidFill>
                  <a:schemeClr val="accent5">
                    <a:lumMod val="50000"/>
                  </a:schemeClr>
                </a:solidFill>
              </a:rPr>
              <a:t>st</a:t>
            </a:r>
            <a:r>
              <a:rPr lang="en-US" b="1" dirty="0" smtClean="0">
                <a:solidFill>
                  <a:schemeClr val="accent5">
                    <a:lumMod val="50000"/>
                  </a:schemeClr>
                </a:solidFill>
              </a:rPr>
              <a:t> Byzantine Prayer for the Ordination of the Female Deacon</a:t>
            </a:r>
            <a:endParaRPr lang="en-US" b="1" dirty="0">
              <a:solidFill>
                <a:schemeClr val="accent5">
                  <a:lumMod val="50000"/>
                </a:schemeClr>
              </a:solidFill>
            </a:endParaRPr>
          </a:p>
        </p:txBody>
      </p:sp>
      <p:sp>
        <p:nvSpPr>
          <p:cNvPr id="3" name="Content Placeholder 2"/>
          <p:cNvSpPr>
            <a:spLocks noGrp="1"/>
          </p:cNvSpPr>
          <p:nvPr>
            <p:ph sz="quarter" idx="1"/>
          </p:nvPr>
        </p:nvSpPr>
        <p:spPr>
          <a:xfrm>
            <a:off x="301752" y="1527048"/>
            <a:ext cx="8537448" cy="4721352"/>
          </a:xfrm>
        </p:spPr>
        <p:txBody>
          <a:bodyPr>
            <a:normAutofit lnSpcReduction="10000"/>
          </a:bodyPr>
          <a:lstStyle/>
          <a:p>
            <a:r>
              <a:rPr lang="en-US" dirty="0"/>
              <a:t>O God, the Holy and almighty, who sanctified woman through the birth in the flesh of your only-begotten Son and our God from the Virgin; and bestowed the grace and advent of your Holy Spirit not to men alone but also to women; look now, Lord, upon this your servant and call her to the work of your diaconate, and send down upon her the abundant gift of your Holy Spirit; preserve her in the Orthodox faith, in blameless conduct, always fulfilling her ministry according to your pleasure; because to you is due all glory and honor … . </a:t>
            </a:r>
          </a:p>
          <a:p>
            <a:r>
              <a:rPr lang="it-IT" dirty="0"/>
              <a:t>•</a:t>
            </a:r>
            <a:r>
              <a:rPr lang="it-IT" i="1" dirty="0"/>
              <a:t>Barberini </a:t>
            </a:r>
            <a:r>
              <a:rPr lang="it-IT" dirty="0"/>
              <a:t>336 codex, 163.3 (8th c.) </a:t>
            </a:r>
          </a:p>
          <a:p>
            <a:endParaRPr lang="en-US" dirty="0"/>
          </a:p>
        </p:txBody>
      </p:sp>
    </p:spTree>
    <p:extLst>
      <p:ext uri="{BB962C8B-B14F-4D97-AF65-F5344CB8AC3E}">
        <p14:creationId xmlns:p14="http://schemas.microsoft.com/office/powerpoint/2010/main" xmlns="" val="3338631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758952"/>
          </a:xfrm>
        </p:spPr>
        <p:txBody>
          <a:bodyPr>
            <a:normAutofit fontScale="90000"/>
          </a:bodyPr>
          <a:lstStyle/>
          <a:p>
            <a:r>
              <a:rPr lang="en-US" sz="3600" b="1" dirty="0">
                <a:solidFill>
                  <a:schemeClr val="accent5">
                    <a:lumMod val="50000"/>
                  </a:schemeClr>
                </a:solidFill>
              </a:rPr>
              <a:t>2</a:t>
            </a:r>
            <a:r>
              <a:rPr lang="en-US" sz="3600" b="1" baseline="30000" dirty="0">
                <a:solidFill>
                  <a:schemeClr val="accent5">
                    <a:lumMod val="50000"/>
                  </a:schemeClr>
                </a:solidFill>
              </a:rPr>
              <a:t>nd</a:t>
            </a:r>
            <a:r>
              <a:rPr lang="en-US" sz="3600" b="1" dirty="0">
                <a:solidFill>
                  <a:schemeClr val="accent5">
                    <a:lumMod val="50000"/>
                  </a:schemeClr>
                </a:solidFill>
              </a:rPr>
              <a:t> Byzantine Ordination Prayer for the Female Deacon</a:t>
            </a:r>
            <a:endParaRPr lang="en-US" dirty="0"/>
          </a:p>
        </p:txBody>
      </p:sp>
      <p:sp>
        <p:nvSpPr>
          <p:cNvPr id="3" name="Content Placeholder 2"/>
          <p:cNvSpPr>
            <a:spLocks noGrp="1"/>
          </p:cNvSpPr>
          <p:nvPr>
            <p:ph sz="quarter" idx="1"/>
          </p:nvPr>
        </p:nvSpPr>
        <p:spPr/>
        <p:txBody>
          <a:bodyPr/>
          <a:lstStyle/>
          <a:p>
            <a:r>
              <a:rPr lang="en-US" sz="2800" dirty="0"/>
              <a:t>Sovereign Lord, You who do not reject women offering themselves and wishing to minister in your holy houses in accordance with what is fitting, but receive them into an order of ministers; bestow the grace of your Holy Spirit also upon this your servant who desires to offer herself to you, and fill her with the grace of the diaconate, as you gave the grace of your diaconate to Phoebe, whom you called to the work of ministry… (</a:t>
            </a:r>
            <a:r>
              <a:rPr lang="it-IT" sz="2800" i="1" dirty="0"/>
              <a:t>Barberini </a:t>
            </a:r>
            <a:r>
              <a:rPr lang="it-IT" sz="2800" dirty="0"/>
              <a:t>336 codex, 164.10 (8th c.)) </a:t>
            </a:r>
          </a:p>
          <a:p>
            <a:endParaRPr lang="en-US" dirty="0"/>
          </a:p>
        </p:txBody>
      </p:sp>
    </p:spTree>
    <p:extLst>
      <p:ext uri="{BB962C8B-B14F-4D97-AF65-F5344CB8AC3E}">
        <p14:creationId xmlns:p14="http://schemas.microsoft.com/office/powerpoint/2010/main" xmlns="" val="3629123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9848" cy="758952"/>
          </a:xfrm>
        </p:spPr>
        <p:txBody>
          <a:bodyPr>
            <a:normAutofit fontScale="90000"/>
          </a:bodyPr>
          <a:lstStyle/>
          <a:p>
            <a:r>
              <a:rPr lang="en-US" b="1" dirty="0" smtClean="0">
                <a:solidFill>
                  <a:schemeClr val="accent5">
                    <a:lumMod val="50000"/>
                  </a:schemeClr>
                </a:solidFill>
              </a:rPr>
              <a:t>What can these historic Ordination Prayers tell us about why she was ordained?</a:t>
            </a:r>
            <a:endParaRPr lang="en-US" b="1" dirty="0">
              <a:solidFill>
                <a:schemeClr val="accent5">
                  <a:lumMod val="50000"/>
                </a:schemeClr>
              </a:solidFill>
            </a:endParaRPr>
          </a:p>
        </p:txBody>
      </p:sp>
      <p:sp>
        <p:nvSpPr>
          <p:cNvPr id="3" name="Content Placeholder 2"/>
          <p:cNvSpPr>
            <a:spLocks noGrp="1"/>
          </p:cNvSpPr>
          <p:nvPr>
            <p:ph sz="quarter" idx="1"/>
          </p:nvPr>
        </p:nvSpPr>
        <p:spPr>
          <a:xfrm>
            <a:off x="306324" y="1524000"/>
            <a:ext cx="8534400" cy="5029200"/>
          </a:xfrm>
        </p:spPr>
        <p:txBody>
          <a:bodyPr>
            <a:normAutofit fontScale="92500" lnSpcReduction="20000"/>
          </a:bodyPr>
          <a:lstStyle/>
          <a:p>
            <a:r>
              <a:rPr lang="en-US" dirty="0"/>
              <a:t>Women as well as men are </a:t>
            </a:r>
            <a:r>
              <a:rPr lang="en-US" dirty="0" smtClean="0"/>
              <a:t>sanctified</a:t>
            </a:r>
            <a:r>
              <a:rPr lang="en-US" dirty="0"/>
              <a:t> </a:t>
            </a:r>
            <a:r>
              <a:rPr lang="en-US" dirty="0" smtClean="0"/>
              <a:t>and set </a:t>
            </a:r>
            <a:r>
              <a:rPr lang="en-US" dirty="0"/>
              <a:t>apart for </a:t>
            </a:r>
            <a:r>
              <a:rPr lang="en-US" dirty="0" smtClean="0"/>
              <a:t>service. </a:t>
            </a:r>
            <a:r>
              <a:rPr lang="en-US" dirty="0"/>
              <a:t>T</a:t>
            </a:r>
            <a:r>
              <a:rPr lang="en-US" dirty="0" smtClean="0"/>
              <a:t>he </a:t>
            </a:r>
            <a:r>
              <a:rPr lang="en-US" dirty="0"/>
              <a:t>deaconess is graced by the power and presence of the Holy </a:t>
            </a:r>
            <a:r>
              <a:rPr lang="en-US" dirty="0" smtClean="0"/>
              <a:t>Spirit to </a:t>
            </a:r>
            <a:r>
              <a:rPr lang="en-US" dirty="0"/>
              <a:t>accomplish the work of </a:t>
            </a:r>
            <a:r>
              <a:rPr lang="en-US" dirty="0" smtClean="0"/>
              <a:t>service—holy </a:t>
            </a:r>
            <a:r>
              <a:rPr lang="en-US" i="1" dirty="0" err="1" smtClean="0"/>
              <a:t>diakonia</a:t>
            </a:r>
            <a:r>
              <a:rPr lang="en-US" i="1" dirty="0" smtClean="0"/>
              <a:t>—to</a:t>
            </a:r>
            <a:r>
              <a:rPr lang="en-US" dirty="0" smtClean="0"/>
              <a:t> which </a:t>
            </a:r>
            <a:r>
              <a:rPr lang="en-US" dirty="0"/>
              <a:t>she has been called.</a:t>
            </a:r>
          </a:p>
          <a:p>
            <a:r>
              <a:rPr lang="en-US" dirty="0"/>
              <a:t>Ordination establishes the deaconess in unity with the faith, and keeps her in the truth, by placing her under the spiritual and ecclesiastical authority (the </a:t>
            </a:r>
            <a:r>
              <a:rPr lang="en-US" i="1" dirty="0"/>
              <a:t>omophorion</a:t>
            </a:r>
            <a:r>
              <a:rPr lang="en-US" dirty="0"/>
              <a:t>) of the Bishop.</a:t>
            </a:r>
          </a:p>
          <a:p>
            <a:r>
              <a:rPr lang="en-US" dirty="0"/>
              <a:t>With ordination, the deaconess is incorporated into the life of the Church, the life of the Church is sealed into the life of the deaconess, and the service she gives to the Church becomes the presence of the Church in outreach to those in </a:t>
            </a:r>
            <a:r>
              <a:rPr lang="en-US" dirty="0" smtClean="0"/>
              <a:t>need.</a:t>
            </a:r>
          </a:p>
          <a:p>
            <a:r>
              <a:rPr lang="en-US" dirty="0" smtClean="0"/>
              <a:t>With ordination her ministry is given Episcopal oversight and support and there is accountability on both sides.</a:t>
            </a:r>
          </a:p>
          <a:p>
            <a:endParaRPr lang="en-US" dirty="0"/>
          </a:p>
        </p:txBody>
      </p:sp>
    </p:spTree>
    <p:extLst>
      <p:ext uri="{BB962C8B-B14F-4D97-AF65-F5344CB8AC3E}">
        <p14:creationId xmlns:p14="http://schemas.microsoft.com/office/powerpoint/2010/main" xmlns="" val="107819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228600"/>
            <a:ext cx="8766048" cy="911352"/>
          </a:xfrm>
        </p:spPr>
        <p:txBody>
          <a:bodyPr>
            <a:normAutofit fontScale="90000"/>
          </a:bodyPr>
          <a:lstStyle/>
          <a:p>
            <a:r>
              <a:rPr lang="en-US" b="1" dirty="0" smtClean="0">
                <a:solidFill>
                  <a:schemeClr val="accent5">
                    <a:lumMod val="50000"/>
                  </a:schemeClr>
                </a:solidFill>
              </a:rPr>
              <a:t>Historically, Why did the Church have Female Deacons?</a:t>
            </a:r>
            <a:endParaRPr lang="en-US" b="1" dirty="0">
              <a:solidFill>
                <a:schemeClr val="accent5">
                  <a:lumMod val="50000"/>
                </a:schemeClr>
              </a:solidFill>
            </a:endParaRPr>
          </a:p>
        </p:txBody>
      </p:sp>
      <p:sp>
        <p:nvSpPr>
          <p:cNvPr id="3" name="Content Placeholder 2"/>
          <p:cNvSpPr>
            <a:spLocks noGrp="1"/>
          </p:cNvSpPr>
          <p:nvPr>
            <p:ph sz="quarter" idx="1"/>
          </p:nvPr>
        </p:nvSpPr>
        <p:spPr>
          <a:xfrm>
            <a:off x="301752" y="1447800"/>
            <a:ext cx="8537448" cy="5105400"/>
          </a:xfrm>
        </p:spPr>
        <p:txBody>
          <a:bodyPr>
            <a:normAutofit lnSpcReduction="10000"/>
          </a:bodyPr>
          <a:lstStyle/>
          <a:p>
            <a:r>
              <a:rPr lang="en-US" b="1" dirty="0"/>
              <a:t>Pastoral imperative</a:t>
            </a:r>
            <a:r>
              <a:rPr lang="en-US" dirty="0"/>
              <a:t>: the need to minister to the women faithful in the </a:t>
            </a:r>
            <a:r>
              <a:rPr lang="en-US" dirty="0" smtClean="0"/>
              <a:t>church. Socio-cultural issues</a:t>
            </a:r>
            <a:r>
              <a:rPr lang="en-US" b="1" dirty="0" smtClean="0"/>
              <a:t>, </a:t>
            </a:r>
            <a:r>
              <a:rPr lang="en-US" dirty="0" smtClean="0"/>
              <a:t>specifically seclusion of women and the restriction of women to the private arena of the home, </a:t>
            </a:r>
            <a:r>
              <a:rPr lang="en-US" dirty="0"/>
              <a:t>affected the church’s ability to fulfill its pastoral responsibilities to women. </a:t>
            </a:r>
            <a:r>
              <a:rPr lang="en-US" dirty="0" smtClean="0"/>
              <a:t>Also, to ensure the safeguarding of virginity, to protect female modesty, and for moral propriety. Their ministry also extended to children, who were under the direction of women in the home.</a:t>
            </a:r>
            <a:endParaRPr lang="en-US" dirty="0"/>
          </a:p>
          <a:p>
            <a:r>
              <a:rPr lang="en-US" dirty="0" smtClean="0"/>
              <a:t>While female deacons originally served in parishes, later they were predominantly nuns (especially abbesses). Within female monasteries they assisted with liturgical duties.</a:t>
            </a:r>
          </a:p>
          <a:p>
            <a:endParaRPr lang="en-US" dirty="0"/>
          </a:p>
        </p:txBody>
      </p:sp>
    </p:spTree>
    <p:extLst>
      <p:ext uri="{BB962C8B-B14F-4D97-AF65-F5344CB8AC3E}">
        <p14:creationId xmlns:p14="http://schemas.microsoft.com/office/powerpoint/2010/main" xmlns="" val="1857933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50000"/>
                  </a:schemeClr>
                </a:solidFill>
              </a:rPr>
              <a:t>Functions of the Female Deacons</a:t>
            </a:r>
            <a:endParaRPr lang="en-US" b="1" dirty="0">
              <a:solidFill>
                <a:schemeClr val="accent5">
                  <a:lumMod val="50000"/>
                </a:schemeClr>
              </a:solidFill>
            </a:endParaRPr>
          </a:p>
        </p:txBody>
      </p:sp>
      <p:sp>
        <p:nvSpPr>
          <p:cNvPr id="3" name="Content Placeholder 2"/>
          <p:cNvSpPr>
            <a:spLocks noGrp="1"/>
          </p:cNvSpPr>
          <p:nvPr>
            <p:ph sz="quarter" idx="1"/>
          </p:nvPr>
        </p:nvSpPr>
        <p:spPr>
          <a:xfrm>
            <a:off x="381000" y="1295400"/>
            <a:ext cx="8534400" cy="5562600"/>
          </a:xfrm>
        </p:spPr>
        <p:txBody>
          <a:bodyPr>
            <a:noAutofit/>
          </a:bodyPr>
          <a:lstStyle/>
          <a:p>
            <a:r>
              <a:rPr lang="en-US" sz="2300" dirty="0" smtClean="0"/>
              <a:t>Assisted </a:t>
            </a:r>
            <a:r>
              <a:rPr lang="en-US" sz="2300" dirty="0"/>
              <a:t>with the baptism of adult women, including performing the actual anointing (church orders) </a:t>
            </a:r>
          </a:p>
          <a:p>
            <a:r>
              <a:rPr lang="en-US" sz="2300" dirty="0" smtClean="0"/>
              <a:t>Catechized </a:t>
            </a:r>
            <a:r>
              <a:rPr lang="en-US" sz="2300" dirty="0"/>
              <a:t>women, and then instructed newly baptized women in the faith (</a:t>
            </a:r>
            <a:r>
              <a:rPr lang="en-US" sz="2300" i="1" dirty="0" err="1"/>
              <a:t>Didascalia</a:t>
            </a:r>
            <a:r>
              <a:rPr lang="en-US" sz="2300" dirty="0"/>
              <a:t>) </a:t>
            </a:r>
          </a:p>
          <a:p>
            <a:r>
              <a:rPr lang="en-US" sz="2300" dirty="0" smtClean="0"/>
              <a:t>Chaperoned </a:t>
            </a:r>
            <a:r>
              <a:rPr lang="en-US" sz="2300" dirty="0"/>
              <a:t>women’s meetings with male clergy (</a:t>
            </a:r>
            <a:r>
              <a:rPr lang="en-US" sz="2300" i="1" dirty="0"/>
              <a:t>Apostolic Constitutions</a:t>
            </a:r>
            <a:r>
              <a:rPr lang="en-US" sz="2300" dirty="0"/>
              <a:t>) </a:t>
            </a:r>
          </a:p>
          <a:p>
            <a:r>
              <a:rPr lang="en-US" sz="2300" dirty="0" smtClean="0"/>
              <a:t>Kept </a:t>
            </a:r>
            <a:r>
              <a:rPr lang="en-US" sz="2300" dirty="0"/>
              <a:t>order in the women’s section of the church (</a:t>
            </a:r>
            <a:r>
              <a:rPr lang="en-US" sz="2300" i="1" dirty="0"/>
              <a:t>Apostolic Constitutions</a:t>
            </a:r>
            <a:r>
              <a:rPr lang="en-US" sz="2300" dirty="0"/>
              <a:t>) </a:t>
            </a:r>
          </a:p>
          <a:p>
            <a:r>
              <a:rPr lang="en-US" sz="2300" dirty="0" smtClean="0"/>
              <a:t>Chanted </a:t>
            </a:r>
            <a:r>
              <a:rPr lang="en-US" sz="2300" dirty="0"/>
              <a:t>at services (e.g., matins at </a:t>
            </a:r>
            <a:r>
              <a:rPr lang="en-US" sz="2300" dirty="0" err="1"/>
              <a:t>Hagia</a:t>
            </a:r>
            <a:r>
              <a:rPr lang="en-US" sz="2300" dirty="0"/>
              <a:t> Sophia – travel diary of Anthony of Novgorod, 12th c.) </a:t>
            </a:r>
          </a:p>
          <a:p>
            <a:r>
              <a:rPr lang="en-US" sz="2300" dirty="0" smtClean="0"/>
              <a:t>Took </a:t>
            </a:r>
            <a:r>
              <a:rPr lang="en-US" sz="2300" dirty="0"/>
              <a:t>the Eucharist to homebound women (</a:t>
            </a:r>
            <a:r>
              <a:rPr lang="en-US" sz="2300" i="1" dirty="0" err="1"/>
              <a:t>Didascalia</a:t>
            </a:r>
            <a:r>
              <a:rPr lang="en-US" sz="2300" i="1" dirty="0"/>
              <a:t> </a:t>
            </a:r>
            <a:r>
              <a:rPr lang="en-US" sz="2300" i="1" dirty="0" err="1"/>
              <a:t>Apostolorum</a:t>
            </a:r>
            <a:r>
              <a:rPr lang="en-US" sz="2300" dirty="0"/>
              <a:t>, also noted by St </a:t>
            </a:r>
            <a:r>
              <a:rPr lang="en-US" sz="2300" dirty="0" err="1"/>
              <a:t>Photios</a:t>
            </a:r>
            <a:r>
              <a:rPr lang="en-US" sz="2300" dirty="0"/>
              <a:t> in letter to a </a:t>
            </a:r>
            <a:r>
              <a:rPr lang="en-US" sz="2300" dirty="0" smtClean="0"/>
              <a:t>bishop)</a:t>
            </a:r>
            <a:endParaRPr lang="en-US" sz="2300" dirty="0"/>
          </a:p>
          <a:p>
            <a:r>
              <a:rPr lang="en-US" sz="2300" dirty="0" smtClean="0"/>
              <a:t>Served </a:t>
            </a:r>
            <a:r>
              <a:rPr lang="en-US" sz="2300" dirty="0"/>
              <a:t>as abbesses and liturgical leaders in women’s </a:t>
            </a:r>
            <a:r>
              <a:rPr lang="en-US" sz="2300" dirty="0" smtClean="0"/>
              <a:t>monasteries</a:t>
            </a:r>
            <a:endParaRPr lang="en-US" sz="2300" dirty="0"/>
          </a:p>
        </p:txBody>
      </p:sp>
    </p:spTree>
    <p:extLst>
      <p:ext uri="{BB962C8B-B14F-4D97-AF65-F5344CB8AC3E}">
        <p14:creationId xmlns:p14="http://schemas.microsoft.com/office/powerpoint/2010/main" xmlns="" val="4205776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3200" b="1" dirty="0" smtClean="0">
                <a:solidFill>
                  <a:schemeClr val="accent3">
                    <a:lumMod val="50000"/>
                  </a:schemeClr>
                </a:solidFill>
              </a:rPr>
              <a:t>What is the diaconate and why is it important?</a:t>
            </a:r>
            <a:endParaRPr lang="en-US" sz="3200" b="1" dirty="0">
              <a:solidFill>
                <a:schemeClr val="accent3">
                  <a:lumMod val="50000"/>
                </a:schemeClr>
              </a:solidFill>
            </a:endParaRPr>
          </a:p>
        </p:txBody>
      </p:sp>
      <p:sp>
        <p:nvSpPr>
          <p:cNvPr id="3" name="Content Placeholder 2"/>
          <p:cNvSpPr>
            <a:spLocks noGrp="1"/>
          </p:cNvSpPr>
          <p:nvPr>
            <p:ph sz="quarter" idx="1"/>
          </p:nvPr>
        </p:nvSpPr>
        <p:spPr>
          <a:xfrm>
            <a:off x="304800" y="1905000"/>
            <a:ext cx="8503920" cy="4572000"/>
          </a:xfrm>
        </p:spPr>
        <p:txBody>
          <a:bodyPr/>
          <a:lstStyle/>
          <a:p>
            <a:r>
              <a:rPr lang="en-US" sz="3600" dirty="0" smtClean="0"/>
              <a:t>What does the diaconate look like today? </a:t>
            </a:r>
          </a:p>
          <a:p>
            <a:r>
              <a:rPr lang="en-US" sz="3600" dirty="0" smtClean="0"/>
              <a:t>Should it be more than what we see today?    Yes—SO much more!</a:t>
            </a:r>
          </a:p>
          <a:p>
            <a:r>
              <a:rPr lang="en-US" sz="3600" dirty="0" smtClean="0"/>
              <a:t>What is the original purpose of the diaconate and what did deacons do in the life of the Church?</a:t>
            </a:r>
          </a:p>
          <a:p>
            <a:endParaRPr lang="en-US" dirty="0" smtClean="0"/>
          </a:p>
        </p:txBody>
      </p:sp>
    </p:spTree>
    <p:extLst>
      <p:ext uri="{BB962C8B-B14F-4D97-AF65-F5344CB8AC3E}">
        <p14:creationId xmlns:p14="http://schemas.microsoft.com/office/powerpoint/2010/main" xmlns="" val="249796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6048" cy="990600"/>
          </a:xfrm>
        </p:spPr>
        <p:txBody>
          <a:bodyPr>
            <a:normAutofit fontScale="90000"/>
          </a:bodyPr>
          <a:lstStyle/>
          <a:p>
            <a:r>
              <a:rPr lang="en-US" b="1" dirty="0" smtClean="0">
                <a:solidFill>
                  <a:schemeClr val="accent5">
                    <a:lumMod val="50000"/>
                  </a:schemeClr>
                </a:solidFill>
              </a:rPr>
              <a:t>Why did the Female Diaconate </a:t>
            </a:r>
            <a:br>
              <a:rPr lang="en-US" b="1" dirty="0" smtClean="0">
                <a:solidFill>
                  <a:schemeClr val="accent5">
                    <a:lumMod val="50000"/>
                  </a:schemeClr>
                </a:solidFill>
              </a:rPr>
            </a:br>
            <a:r>
              <a:rPr lang="en-US" b="1" dirty="0" smtClean="0">
                <a:solidFill>
                  <a:schemeClr val="accent5">
                    <a:lumMod val="50000"/>
                  </a:schemeClr>
                </a:solidFill>
              </a:rPr>
              <a:t>fall into disuse? Various theories suggest:</a:t>
            </a:r>
            <a:endParaRPr lang="en-US" b="1" dirty="0">
              <a:solidFill>
                <a:schemeClr val="accent5">
                  <a:lumMod val="50000"/>
                </a:schemeClr>
              </a:solidFill>
            </a:endParaRPr>
          </a:p>
        </p:txBody>
      </p:sp>
      <p:sp>
        <p:nvSpPr>
          <p:cNvPr id="3" name="Content Placeholder 2"/>
          <p:cNvSpPr>
            <a:spLocks noGrp="1"/>
          </p:cNvSpPr>
          <p:nvPr>
            <p:ph sz="quarter" idx="1"/>
          </p:nvPr>
        </p:nvSpPr>
        <p:spPr>
          <a:xfrm>
            <a:off x="419793" y="1447800"/>
            <a:ext cx="8686800" cy="5181600"/>
          </a:xfrm>
        </p:spPr>
        <p:txBody>
          <a:bodyPr>
            <a:normAutofit fontScale="85000" lnSpcReduction="20000"/>
          </a:bodyPr>
          <a:lstStyle/>
          <a:p>
            <a:r>
              <a:rPr lang="en-US" sz="2800" dirty="0"/>
              <a:t>Decline in the number of adult female converts </a:t>
            </a:r>
          </a:p>
          <a:p>
            <a:r>
              <a:rPr lang="en-US" sz="2800" dirty="0"/>
              <a:t>Greater circumscription of the public activity of women </a:t>
            </a:r>
          </a:p>
          <a:p>
            <a:r>
              <a:rPr lang="en-US" sz="2800" dirty="0" smtClean="0"/>
              <a:t>The </a:t>
            </a:r>
            <a:r>
              <a:rPr lang="en-US" sz="2800" dirty="0"/>
              <a:t>increasing importance of Levitical ritual impurity in the Byzantine </a:t>
            </a:r>
            <a:r>
              <a:rPr lang="en-US" sz="2800" dirty="0" smtClean="0"/>
              <a:t>Church, with the perception that the shedding of blood rendered a woman unclean. </a:t>
            </a:r>
            <a:r>
              <a:rPr lang="en-US" sz="2800" dirty="0"/>
              <a:t>R</a:t>
            </a:r>
            <a:r>
              <a:rPr lang="en-US" sz="2800" dirty="0" smtClean="0"/>
              <a:t>estrictions </a:t>
            </a:r>
            <a:r>
              <a:rPr lang="en-US" sz="2800" dirty="0"/>
              <a:t>on menstruating women in worship </a:t>
            </a:r>
            <a:r>
              <a:rPr lang="en-US" sz="2800" dirty="0" smtClean="0"/>
              <a:t>began in the 8</a:t>
            </a:r>
            <a:r>
              <a:rPr lang="en-US" sz="2800" baseline="30000" dirty="0" smtClean="0"/>
              <a:t>th</a:t>
            </a:r>
            <a:r>
              <a:rPr lang="en-US" sz="2800" dirty="0" smtClean="0"/>
              <a:t>-11</a:t>
            </a:r>
            <a:r>
              <a:rPr lang="en-US" sz="2800" baseline="30000" dirty="0" smtClean="0"/>
              <a:t>th</a:t>
            </a:r>
            <a:r>
              <a:rPr lang="en-US" sz="2800" dirty="0" smtClean="0"/>
              <a:t> cent. It should be noted this is in direct contrast to the understanding of “uncleanness” in early Christian documents that explicitly rejected the idea of ritual impurity based on normal bodily functions.</a:t>
            </a:r>
            <a:endParaRPr lang="en-US" sz="2800" dirty="0"/>
          </a:p>
          <a:p>
            <a:r>
              <a:rPr lang="en-US" sz="2800" dirty="0" smtClean="0"/>
              <a:t>Shift </a:t>
            </a:r>
            <a:r>
              <a:rPr lang="en-US" sz="2800" dirty="0"/>
              <a:t>in scope and activities of the other orders of the </a:t>
            </a:r>
            <a:r>
              <a:rPr lang="en-US" sz="2800" dirty="0" smtClean="0"/>
              <a:t>clergy</a:t>
            </a:r>
            <a:endParaRPr lang="en-US" sz="2800" dirty="0"/>
          </a:p>
          <a:p>
            <a:r>
              <a:rPr lang="en-US" sz="2800" dirty="0" smtClean="0"/>
              <a:t>Decline of the male diaconate and its role and function</a:t>
            </a:r>
          </a:p>
          <a:p>
            <a:r>
              <a:rPr lang="en-US" sz="2800" dirty="0"/>
              <a:t>Shift of the duties of the female diaconate from parishes to monasteries </a:t>
            </a:r>
          </a:p>
          <a:p>
            <a:r>
              <a:rPr lang="en-US" sz="2800" dirty="0" smtClean="0"/>
              <a:t>Increase of State control over social welfare </a:t>
            </a:r>
          </a:p>
          <a:p>
            <a:endParaRPr lang="en-US" dirty="0"/>
          </a:p>
        </p:txBody>
      </p:sp>
    </p:spTree>
    <p:extLst>
      <p:ext uri="{BB962C8B-B14F-4D97-AF65-F5344CB8AC3E}">
        <p14:creationId xmlns:p14="http://schemas.microsoft.com/office/powerpoint/2010/main" xmlns="" val="208865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b="1" dirty="0" smtClean="0">
                <a:solidFill>
                  <a:schemeClr val="accent5">
                    <a:lumMod val="50000"/>
                  </a:schemeClr>
                </a:solidFill>
              </a:rPr>
              <a:t>What can the Historic diaconate tell us about a renewed diaconate today?</a:t>
            </a:r>
            <a:endParaRPr lang="en-US" b="1" dirty="0">
              <a:solidFill>
                <a:schemeClr val="accent5">
                  <a:lumMod val="50000"/>
                </a:schemeClr>
              </a:solidFill>
            </a:endParaRPr>
          </a:p>
        </p:txBody>
      </p:sp>
      <p:sp>
        <p:nvSpPr>
          <p:cNvPr id="3" name="Content Placeholder 2"/>
          <p:cNvSpPr>
            <a:spLocks noGrp="1"/>
          </p:cNvSpPr>
          <p:nvPr>
            <p:ph sz="quarter" idx="1"/>
          </p:nvPr>
        </p:nvSpPr>
        <p:spPr>
          <a:xfrm>
            <a:off x="301752" y="1527048"/>
            <a:ext cx="8766048" cy="5254752"/>
          </a:xfrm>
        </p:spPr>
        <p:txBody>
          <a:bodyPr>
            <a:normAutofit/>
          </a:bodyPr>
          <a:lstStyle/>
          <a:p>
            <a:pPr marL="0" indent="0">
              <a:buNone/>
            </a:pPr>
            <a:r>
              <a:rPr lang="en-US" dirty="0" smtClean="0"/>
              <a:t>Review of the historic mission of the diaconate provides a model and guide for today’s diaconate, not a list of specific functions that must be copied. </a:t>
            </a:r>
          </a:p>
          <a:p>
            <a:pPr marL="0" indent="0">
              <a:buNone/>
            </a:pPr>
            <a:r>
              <a:rPr lang="en-US" dirty="0" smtClean="0"/>
              <a:t>Male and female deacons traditionally </a:t>
            </a:r>
            <a:r>
              <a:rPr lang="en-US" dirty="0"/>
              <a:t>and in a special way </a:t>
            </a:r>
            <a:r>
              <a:rPr lang="en-US" dirty="0" smtClean="0"/>
              <a:t>were attached to the </a:t>
            </a:r>
            <a:r>
              <a:rPr lang="en-US" dirty="0"/>
              <a:t>Bishop, and so their duties and ministries will vary according to the direction of their Bishop, the needs of the particular pastoral context, and their </a:t>
            </a:r>
            <a:r>
              <a:rPr lang="en-US" dirty="0" smtClean="0"/>
              <a:t>specialized training </a:t>
            </a:r>
            <a:r>
              <a:rPr lang="en-US" dirty="0"/>
              <a:t>and talents. </a:t>
            </a:r>
            <a:r>
              <a:rPr lang="en-US" dirty="0" smtClean="0"/>
              <a:t>In today’s world, we have a new opportunity to merge the training and gifts of men and women in various fields of service to the Church’s ministry</a:t>
            </a:r>
            <a:endParaRPr lang="en-US" dirty="0"/>
          </a:p>
          <a:p>
            <a:endParaRPr lang="en-US" dirty="0"/>
          </a:p>
        </p:txBody>
      </p:sp>
    </p:spTree>
    <p:extLst>
      <p:ext uri="{BB962C8B-B14F-4D97-AF65-F5344CB8AC3E}">
        <p14:creationId xmlns:p14="http://schemas.microsoft.com/office/powerpoint/2010/main" xmlns="" val="102102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rmAutofit/>
          </a:bodyPr>
          <a:lstStyle/>
          <a:p>
            <a:r>
              <a:rPr lang="en-US" sz="2600" b="1" dirty="0" smtClean="0">
                <a:solidFill>
                  <a:schemeClr val="accent5">
                    <a:lumMod val="50000"/>
                  </a:schemeClr>
                </a:solidFill>
              </a:rPr>
              <a:t>What does the historical diaconate say about the ministry of both male and female deacons  today? </a:t>
            </a:r>
            <a:endParaRPr lang="en-US" sz="2600" b="1" dirty="0">
              <a:solidFill>
                <a:schemeClr val="accent5">
                  <a:lumMod val="50000"/>
                </a:schemeClr>
              </a:solidFill>
            </a:endParaRPr>
          </a:p>
        </p:txBody>
      </p:sp>
      <p:sp>
        <p:nvSpPr>
          <p:cNvPr id="3" name="Content Placeholder 2"/>
          <p:cNvSpPr>
            <a:spLocks noGrp="1"/>
          </p:cNvSpPr>
          <p:nvPr>
            <p:ph sz="quarter" idx="1"/>
          </p:nvPr>
        </p:nvSpPr>
        <p:spPr>
          <a:xfrm>
            <a:off x="301752" y="1527048"/>
            <a:ext cx="8503920" cy="5102352"/>
          </a:xfrm>
        </p:spPr>
        <p:txBody>
          <a:bodyPr>
            <a:normAutofit lnSpcReduction="10000"/>
          </a:bodyPr>
          <a:lstStyle/>
          <a:p>
            <a:r>
              <a:rPr lang="en-US" dirty="0" smtClean="0"/>
              <a:t>Preaching the Word</a:t>
            </a:r>
          </a:p>
          <a:p>
            <a:r>
              <a:rPr lang="en-US" dirty="0" smtClean="0"/>
              <a:t>Mission</a:t>
            </a:r>
          </a:p>
          <a:p>
            <a:r>
              <a:rPr lang="en-US" dirty="0" smtClean="0"/>
              <a:t>Catechesis and higher religious education</a:t>
            </a:r>
          </a:p>
          <a:p>
            <a:r>
              <a:rPr lang="en-US" dirty="0" smtClean="0"/>
              <a:t>Work with the youth</a:t>
            </a:r>
          </a:p>
          <a:p>
            <a:r>
              <a:rPr lang="en-US" dirty="0" smtClean="0"/>
              <a:t>Ministry to the sick and the dying</a:t>
            </a:r>
          </a:p>
          <a:p>
            <a:r>
              <a:rPr lang="en-US" dirty="0" smtClean="0"/>
              <a:t>Ministry to the elderly or isolated</a:t>
            </a:r>
          </a:p>
          <a:p>
            <a:r>
              <a:rPr lang="en-US" dirty="0" smtClean="0"/>
              <a:t>Assistance for the poor</a:t>
            </a:r>
          </a:p>
          <a:p>
            <a:r>
              <a:rPr lang="en-US" dirty="0" smtClean="0"/>
              <a:t>Administration</a:t>
            </a:r>
          </a:p>
          <a:p>
            <a:r>
              <a:rPr lang="en-US" dirty="0" smtClean="0"/>
              <a:t>Represent the Bishop at various gatherings, conferences, and symposiums</a:t>
            </a:r>
          </a:p>
          <a:p>
            <a:r>
              <a:rPr lang="en-US" dirty="0" smtClean="0"/>
              <a:t>Liturgical ministry </a:t>
            </a:r>
            <a:endParaRPr lang="en-US" dirty="0"/>
          </a:p>
        </p:txBody>
      </p:sp>
    </p:spTree>
    <p:extLst>
      <p:ext uri="{BB962C8B-B14F-4D97-AF65-F5344CB8AC3E}">
        <p14:creationId xmlns:p14="http://schemas.microsoft.com/office/powerpoint/2010/main" xmlns="" val="3228859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42248" cy="758952"/>
          </a:xfrm>
        </p:spPr>
        <p:txBody>
          <a:bodyPr>
            <a:noAutofit/>
          </a:bodyPr>
          <a:lstStyle/>
          <a:p>
            <a:r>
              <a:rPr lang="en-US" sz="2400" b="1" dirty="0" smtClean="0">
                <a:solidFill>
                  <a:schemeClr val="accent5">
                    <a:lumMod val="50000"/>
                  </a:schemeClr>
                </a:solidFill>
              </a:rPr>
              <a:t>Historically the female deacon assisted with the needs of women. How might she help  in this way today?</a:t>
            </a:r>
            <a:endParaRPr lang="en-US" sz="2400" b="1" dirty="0">
              <a:solidFill>
                <a:schemeClr val="accent5">
                  <a:lumMod val="50000"/>
                </a:schemeClr>
              </a:solidFill>
            </a:endParaRPr>
          </a:p>
        </p:txBody>
      </p:sp>
      <p:sp>
        <p:nvSpPr>
          <p:cNvPr id="3" name="Content Placeholder 2"/>
          <p:cNvSpPr>
            <a:spLocks noGrp="1"/>
          </p:cNvSpPr>
          <p:nvPr>
            <p:ph sz="quarter" idx="1"/>
          </p:nvPr>
        </p:nvSpPr>
        <p:spPr>
          <a:xfrm>
            <a:off x="228600" y="1295400"/>
            <a:ext cx="8732520" cy="5562600"/>
          </a:xfrm>
        </p:spPr>
        <p:txBody>
          <a:bodyPr>
            <a:noAutofit/>
          </a:bodyPr>
          <a:lstStyle/>
          <a:p>
            <a:pPr marL="0" indent="0">
              <a:buNone/>
            </a:pPr>
            <a:r>
              <a:rPr lang="en-US" sz="2400" dirty="0"/>
              <a:t>The presence of the female deacon can protect, support and expand the ministry of the priest and </a:t>
            </a:r>
            <a:r>
              <a:rPr lang="en-US" sz="2400" dirty="0" smtClean="0"/>
              <a:t>Bishop in cases of:</a:t>
            </a:r>
            <a:endParaRPr lang="en-US" sz="2400" dirty="0"/>
          </a:p>
          <a:p>
            <a:r>
              <a:rPr lang="en-US" sz="2600" dirty="0" smtClean="0"/>
              <a:t>Domestic abuse</a:t>
            </a:r>
          </a:p>
          <a:p>
            <a:r>
              <a:rPr lang="en-US" sz="2600" dirty="0" smtClean="0"/>
              <a:t>Sexual abuse, assault and rape</a:t>
            </a:r>
          </a:p>
          <a:p>
            <a:r>
              <a:rPr lang="en-US" sz="2600" dirty="0" smtClean="0"/>
              <a:t>Sexual trafficking/ Prostitution</a:t>
            </a:r>
          </a:p>
          <a:p>
            <a:r>
              <a:rPr lang="en-US" sz="2600" dirty="0" smtClean="0"/>
              <a:t>Infertility</a:t>
            </a:r>
          </a:p>
          <a:p>
            <a:r>
              <a:rPr lang="en-US" sz="2600" dirty="0" smtClean="0"/>
              <a:t>High risk/ difficult pregnancy</a:t>
            </a:r>
          </a:p>
          <a:p>
            <a:r>
              <a:rPr lang="en-US" sz="2600" dirty="0" smtClean="0"/>
              <a:t>Miscarriage</a:t>
            </a:r>
          </a:p>
          <a:p>
            <a:r>
              <a:rPr lang="en-US" sz="2600" dirty="0" smtClean="0"/>
              <a:t>Unexpected or unwanted pregnancy</a:t>
            </a:r>
            <a:endParaRPr lang="en-US" sz="2600" dirty="0"/>
          </a:p>
          <a:p>
            <a:r>
              <a:rPr lang="en-US" sz="2600" dirty="0" smtClean="0"/>
              <a:t>Abortion</a:t>
            </a:r>
          </a:p>
          <a:p>
            <a:r>
              <a:rPr lang="en-US" sz="2600" dirty="0" smtClean="0"/>
              <a:t>Illnesses uniquely impacting women </a:t>
            </a:r>
          </a:p>
          <a:p>
            <a:pPr marL="0" indent="0">
              <a:buNone/>
            </a:pPr>
            <a:endParaRPr lang="en-US" sz="2600" dirty="0" smtClean="0"/>
          </a:p>
        </p:txBody>
      </p:sp>
    </p:spTree>
    <p:extLst>
      <p:ext uri="{BB962C8B-B14F-4D97-AF65-F5344CB8AC3E}">
        <p14:creationId xmlns:p14="http://schemas.microsoft.com/office/powerpoint/2010/main" xmlns="" val="3268513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58952"/>
          </a:xfrm>
        </p:spPr>
        <p:txBody>
          <a:bodyPr>
            <a:noAutofit/>
          </a:bodyPr>
          <a:lstStyle/>
          <a:p>
            <a:r>
              <a:rPr lang="en-US" sz="2700" b="1" dirty="0" smtClean="0">
                <a:solidFill>
                  <a:schemeClr val="accent5">
                    <a:lumMod val="50000"/>
                  </a:schemeClr>
                </a:solidFill>
              </a:rPr>
              <a:t>Why the History of the </a:t>
            </a:r>
            <a:r>
              <a:rPr lang="en-US" sz="2700" b="1" dirty="0">
                <a:solidFill>
                  <a:schemeClr val="accent5">
                    <a:lumMod val="50000"/>
                  </a:schemeClr>
                </a:solidFill>
              </a:rPr>
              <a:t>F</a:t>
            </a:r>
            <a:r>
              <a:rPr lang="en-US" sz="2700" b="1" dirty="0" smtClean="0">
                <a:solidFill>
                  <a:schemeClr val="accent5">
                    <a:lumMod val="50000"/>
                  </a:schemeClr>
                </a:solidFill>
              </a:rPr>
              <a:t>emale Diaconate Matters: </a:t>
            </a:r>
            <a:endParaRPr lang="en-US" sz="2700" b="1" dirty="0">
              <a:solidFill>
                <a:schemeClr val="accent5">
                  <a:lumMod val="50000"/>
                </a:schemeClr>
              </a:solidFill>
            </a:endParaRPr>
          </a:p>
        </p:txBody>
      </p:sp>
      <p:sp>
        <p:nvSpPr>
          <p:cNvPr id="3" name="Content Placeholder 2"/>
          <p:cNvSpPr>
            <a:spLocks noGrp="1"/>
          </p:cNvSpPr>
          <p:nvPr>
            <p:ph sz="quarter" idx="1"/>
          </p:nvPr>
        </p:nvSpPr>
        <p:spPr>
          <a:xfrm>
            <a:off x="141849" y="1447800"/>
            <a:ext cx="8991600" cy="5410200"/>
          </a:xfrm>
        </p:spPr>
        <p:txBody>
          <a:bodyPr>
            <a:normAutofit fontScale="85000" lnSpcReduction="10000"/>
          </a:bodyPr>
          <a:lstStyle/>
          <a:p>
            <a:r>
              <a:rPr lang="en-US" dirty="0" smtClean="0"/>
              <a:t>We see that the female diaconate is not a new thing but rather a valid ministry authentic to the life of the Church. It belongs to the Church, and does not come to it through the imposition of a foreign ideology. To deny or repudiate the female diaconate is to distort the authentic voice and experience of the Church, and denie</a:t>
            </a:r>
            <a:r>
              <a:rPr lang="en-US" dirty="0"/>
              <a:t>s</a:t>
            </a:r>
            <a:r>
              <a:rPr lang="en-US" dirty="0" smtClean="0"/>
              <a:t> the Church her own history, life, and proper form.</a:t>
            </a:r>
          </a:p>
          <a:p>
            <a:r>
              <a:rPr lang="en-US" dirty="0" smtClean="0"/>
              <a:t>This history makes manifest that women as well as men were graced by the Holy Spirit with sacramental ordination to the ministry of the diaconate. We cannot disparage what the Spirit has given, or claim that it was given only for a specific time and that He no longer offers what He has before bestowed upon the Church, for that would be to lose faith in the working of the Spirit. </a:t>
            </a:r>
          </a:p>
          <a:p>
            <a:r>
              <a:rPr lang="en-US" dirty="0" smtClean="0"/>
              <a:t>The ministry of </a:t>
            </a:r>
            <a:r>
              <a:rPr lang="en-US" i="1" dirty="0" err="1" smtClean="0"/>
              <a:t>diakonia</a:t>
            </a:r>
            <a:r>
              <a:rPr lang="en-US" dirty="0" smtClean="0"/>
              <a:t> is central to the life of the Church; its decline is truly our loss, and its renewal in all its fullness- male and female – is essential to fulfill the work of the Church.</a:t>
            </a:r>
            <a:endParaRPr lang="en-US" dirty="0"/>
          </a:p>
        </p:txBody>
      </p:sp>
    </p:spTree>
    <p:extLst>
      <p:ext uri="{BB962C8B-B14F-4D97-AF65-F5344CB8AC3E}">
        <p14:creationId xmlns:p14="http://schemas.microsoft.com/office/powerpoint/2010/main" xmlns="" val="24597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58952"/>
          </a:xfrm>
        </p:spPr>
        <p:txBody>
          <a:bodyPr>
            <a:normAutofit fontScale="90000"/>
          </a:bodyPr>
          <a:lstStyle/>
          <a:p>
            <a:r>
              <a:rPr lang="en-US" b="1" dirty="0" smtClean="0">
                <a:solidFill>
                  <a:schemeClr val="accent5">
                    <a:lumMod val="50000"/>
                  </a:schemeClr>
                </a:solidFill>
              </a:rPr>
              <a:t>Deacons: </a:t>
            </a:r>
            <a:br>
              <a:rPr lang="en-US" b="1" dirty="0" smtClean="0">
                <a:solidFill>
                  <a:schemeClr val="accent5">
                    <a:lumMod val="50000"/>
                  </a:schemeClr>
                </a:solidFill>
              </a:rPr>
            </a:br>
            <a:r>
              <a:rPr lang="en-US" b="1" dirty="0" smtClean="0">
                <a:solidFill>
                  <a:schemeClr val="accent5">
                    <a:lumMod val="50000"/>
                  </a:schemeClr>
                </a:solidFill>
              </a:rPr>
              <a:t>Ordained by the Apostles for Service</a:t>
            </a:r>
            <a:endParaRPr lang="en-US" b="1" dirty="0">
              <a:solidFill>
                <a:schemeClr val="accent5">
                  <a:lumMod val="50000"/>
                </a:schemeClr>
              </a:solidFill>
            </a:endParaRPr>
          </a:p>
        </p:txBody>
      </p:sp>
      <p:sp>
        <p:nvSpPr>
          <p:cNvPr id="3" name="Content Placeholder 2"/>
          <p:cNvSpPr>
            <a:spLocks noGrp="1"/>
          </p:cNvSpPr>
          <p:nvPr>
            <p:ph sz="quarter" idx="1"/>
          </p:nvPr>
        </p:nvSpPr>
        <p:spPr>
          <a:xfrm>
            <a:off x="152400" y="1524000"/>
            <a:ext cx="8839200" cy="5181600"/>
          </a:xfrm>
        </p:spPr>
        <p:txBody>
          <a:bodyPr>
            <a:normAutofit lnSpcReduction="10000"/>
          </a:bodyPr>
          <a:lstStyle/>
          <a:p>
            <a:r>
              <a:rPr lang="en-US" dirty="0" smtClean="0"/>
              <a:t>Acts 6: 1-6: “Now </a:t>
            </a:r>
            <a:r>
              <a:rPr lang="en-US" dirty="0"/>
              <a:t>in these days when the disciples were increasing in number, the Hellenists murmured against the Hebrews because their widows </a:t>
            </a:r>
            <a:r>
              <a:rPr lang="en-US" b="1" dirty="0"/>
              <a:t>were neglected in the daily </a:t>
            </a:r>
            <a:r>
              <a:rPr lang="en-US" b="1" dirty="0" smtClean="0"/>
              <a:t>ministration (</a:t>
            </a:r>
            <a:r>
              <a:rPr lang="en-US" b="1" i="1" dirty="0" err="1" smtClean="0"/>
              <a:t>diakonia</a:t>
            </a:r>
            <a:r>
              <a:rPr lang="en-US" b="1" dirty="0" smtClean="0"/>
              <a:t>).</a:t>
            </a:r>
            <a:r>
              <a:rPr lang="en-US" dirty="0" smtClean="0"/>
              <a:t> And </a:t>
            </a:r>
            <a:r>
              <a:rPr lang="en-US" dirty="0"/>
              <a:t>the twelve summoned the body of the disciples and said, "It is not right that we should give up preaching the word of God to serve </a:t>
            </a:r>
            <a:r>
              <a:rPr lang="en-US" dirty="0" smtClean="0"/>
              <a:t>tables. Therefore</a:t>
            </a:r>
            <a:r>
              <a:rPr lang="en-US" dirty="0"/>
              <a:t>, brethren, pick out from among you </a:t>
            </a:r>
            <a:r>
              <a:rPr lang="en-US" b="1" dirty="0"/>
              <a:t>seven men of good repute, full of the Spirit and of wisdom, whom we may appoint to this </a:t>
            </a:r>
            <a:r>
              <a:rPr lang="en-US" b="1" dirty="0" smtClean="0"/>
              <a:t>duty</a:t>
            </a:r>
            <a:r>
              <a:rPr lang="en-US" dirty="0" smtClean="0"/>
              <a:t>. But </a:t>
            </a:r>
            <a:r>
              <a:rPr lang="en-US" dirty="0"/>
              <a:t>we will devote ourselves to prayer and to the ministry of the word</a:t>
            </a:r>
            <a:r>
              <a:rPr lang="en-US" dirty="0" smtClean="0"/>
              <a:t>.” …These </a:t>
            </a:r>
            <a:r>
              <a:rPr lang="en-US" dirty="0"/>
              <a:t>they set before the apostles, and they prayed and laid their hands upon them</a:t>
            </a:r>
            <a:r>
              <a:rPr lang="en-US" dirty="0" smtClean="0"/>
              <a:t>.”</a:t>
            </a:r>
            <a:endParaRPr lang="en-US" dirty="0"/>
          </a:p>
          <a:p>
            <a:endParaRPr lang="en-US" dirty="0"/>
          </a:p>
        </p:txBody>
      </p:sp>
    </p:spTree>
    <p:extLst>
      <p:ext uri="{BB962C8B-B14F-4D97-AF65-F5344CB8AC3E}">
        <p14:creationId xmlns:p14="http://schemas.microsoft.com/office/powerpoint/2010/main" xmlns="" val="3985750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371600"/>
            <a:ext cx="8763000" cy="5029200"/>
          </a:xfrm>
        </p:spPr>
        <p:txBody>
          <a:bodyPr>
            <a:noAutofit/>
          </a:bodyPr>
          <a:lstStyle/>
          <a:p>
            <a:r>
              <a:rPr lang="en-US" sz="2400" b="1" dirty="0" smtClean="0"/>
              <a:t>Deacons </a:t>
            </a:r>
            <a:r>
              <a:rPr lang="en-US" sz="2400" dirty="0"/>
              <a:t>represent to the Church its calling as servant in the </a:t>
            </a:r>
            <a:r>
              <a:rPr lang="en-US" sz="2400" dirty="0" smtClean="0"/>
              <a:t>world.  They image Christ in His Servant leadership  and work. They exemplify </a:t>
            </a:r>
            <a:r>
              <a:rPr lang="en-US" sz="2400" dirty="0"/>
              <a:t>the interdependence of worship and service in the Church’s </a:t>
            </a:r>
            <a:r>
              <a:rPr lang="en-US" sz="2400" dirty="0" smtClean="0"/>
              <a:t>life</a:t>
            </a:r>
            <a:endParaRPr lang="en-US" sz="1800" dirty="0" smtClean="0"/>
          </a:p>
          <a:p>
            <a:r>
              <a:rPr lang="en-US" sz="2400" dirty="0" smtClean="0"/>
              <a:t>The ministry of the deacon embodies the Church’s care for the world; the work of the deacon varies according to what </a:t>
            </a:r>
            <a:r>
              <a:rPr lang="en-US" sz="2400" dirty="0"/>
              <a:t>i</a:t>
            </a:r>
            <a:r>
              <a:rPr lang="en-US" sz="2400" dirty="0" smtClean="0"/>
              <a:t>s needed. In the past, this ministry included: </a:t>
            </a:r>
            <a:r>
              <a:rPr lang="en-US" sz="2400" b="1" dirty="0" smtClean="0"/>
              <a:t>care for the widows, orphans and the poor; care for the sick, including bringing the Holy Eucharist to invalids; religious education; administrative duties; and liturgical duties.</a:t>
            </a:r>
            <a:endParaRPr lang="en-US" sz="2400" dirty="0" smtClean="0"/>
          </a:p>
          <a:p>
            <a:r>
              <a:rPr lang="en-US" sz="2400" dirty="0" smtClean="0"/>
              <a:t>The diaconate has always been understood as an </a:t>
            </a:r>
            <a:r>
              <a:rPr lang="en-US" sz="2400" b="1" dirty="0" smtClean="0"/>
              <a:t>essential </a:t>
            </a:r>
            <a:r>
              <a:rPr lang="en-US" sz="2400" dirty="0" smtClean="0"/>
              <a:t>ministry </a:t>
            </a:r>
            <a:r>
              <a:rPr lang="en-US" sz="2400" b="1" dirty="0" smtClean="0"/>
              <a:t>distinct</a:t>
            </a:r>
            <a:r>
              <a:rPr lang="en-US" sz="2400" dirty="0" smtClean="0"/>
              <a:t> from priesthood and episcopacy.</a:t>
            </a:r>
            <a:endParaRPr lang="en-US" sz="2400" dirty="0"/>
          </a:p>
        </p:txBody>
      </p:sp>
      <p:sp>
        <p:nvSpPr>
          <p:cNvPr id="2" name="Title 1"/>
          <p:cNvSpPr>
            <a:spLocks noGrp="1"/>
          </p:cNvSpPr>
          <p:nvPr>
            <p:ph type="title"/>
          </p:nvPr>
        </p:nvSpPr>
        <p:spPr/>
        <p:txBody>
          <a:bodyPr/>
          <a:lstStyle/>
          <a:p>
            <a:r>
              <a:rPr lang="en-US" b="1" dirty="0" smtClean="0">
                <a:solidFill>
                  <a:schemeClr val="accent5">
                    <a:lumMod val="50000"/>
                  </a:schemeClr>
                </a:solidFill>
              </a:rPr>
              <a:t>DIAKONIA: Service / Servanthood</a:t>
            </a:r>
            <a:endParaRPr lang="en-US" b="1" dirty="0">
              <a:solidFill>
                <a:schemeClr val="accent5">
                  <a:lumMod val="50000"/>
                </a:schemeClr>
              </a:solidFill>
            </a:endParaRPr>
          </a:p>
        </p:txBody>
      </p:sp>
    </p:spTree>
    <p:extLst>
      <p:ext uri="{BB962C8B-B14F-4D97-AF65-F5344CB8AC3E}">
        <p14:creationId xmlns:p14="http://schemas.microsoft.com/office/powerpoint/2010/main" xmlns="" val="248254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762000"/>
          </a:xfrm>
        </p:spPr>
        <p:txBody>
          <a:bodyPr>
            <a:noAutofit/>
          </a:bodyPr>
          <a:lstStyle/>
          <a:p>
            <a:r>
              <a:rPr lang="en-US" sz="2800" b="1" dirty="0" smtClean="0">
                <a:solidFill>
                  <a:schemeClr val="accent5">
                    <a:lumMod val="50000"/>
                  </a:schemeClr>
                </a:solidFill>
              </a:rPr>
              <a:t>Women as Ordained Deacons </a:t>
            </a:r>
            <a:br>
              <a:rPr lang="en-US" sz="2800" b="1" dirty="0" smtClean="0">
                <a:solidFill>
                  <a:schemeClr val="accent5">
                    <a:lumMod val="50000"/>
                  </a:schemeClr>
                </a:solidFill>
              </a:rPr>
            </a:br>
            <a:r>
              <a:rPr lang="en-US" sz="2800" b="1" dirty="0" smtClean="0">
                <a:solidFill>
                  <a:schemeClr val="accent5">
                    <a:lumMod val="50000"/>
                  </a:schemeClr>
                </a:solidFill>
              </a:rPr>
              <a:t>in the Life of the Church</a:t>
            </a:r>
            <a:endParaRPr lang="en-US" sz="2800" b="1" dirty="0">
              <a:solidFill>
                <a:schemeClr val="accent5">
                  <a:lumMod val="50000"/>
                </a:schemeClr>
              </a:solidFill>
            </a:endParaRPr>
          </a:p>
        </p:txBody>
      </p:sp>
      <p:sp>
        <p:nvSpPr>
          <p:cNvPr id="3" name="Content Placeholder 2"/>
          <p:cNvSpPr>
            <a:spLocks noGrp="1"/>
          </p:cNvSpPr>
          <p:nvPr>
            <p:ph sz="quarter" idx="1"/>
          </p:nvPr>
        </p:nvSpPr>
        <p:spPr>
          <a:xfrm>
            <a:off x="251820" y="1447800"/>
            <a:ext cx="8503920" cy="4498848"/>
          </a:xfrm>
        </p:spPr>
        <p:txBody>
          <a:bodyPr/>
          <a:lstStyle/>
          <a:p>
            <a:r>
              <a:rPr lang="en-US" dirty="0" smtClean="0"/>
              <a:t>From Apostolic Times: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799" y="2133600"/>
            <a:ext cx="3377233"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360572" y="1676400"/>
            <a:ext cx="4395168" cy="4708981"/>
          </a:xfrm>
          <a:prstGeom prst="rect">
            <a:avLst/>
          </a:prstGeom>
        </p:spPr>
        <p:txBody>
          <a:bodyPr wrap="square">
            <a:spAutoFit/>
          </a:bodyPr>
          <a:lstStyle/>
          <a:p>
            <a:r>
              <a:rPr lang="en-US" sz="2000" b="1" dirty="0" smtClean="0"/>
              <a:t>Phoebe:  </a:t>
            </a:r>
            <a:r>
              <a:rPr lang="en-US" sz="2000" dirty="0" smtClean="0"/>
              <a:t>The first witness of the order of women deacons is in Romans 16:1-2: “I commend to you Phoebe our sister, who is a deaconess (</a:t>
            </a:r>
            <a:r>
              <a:rPr lang="en-US" sz="2000" i="1" dirty="0" err="1" smtClean="0"/>
              <a:t>diakonos</a:t>
            </a:r>
            <a:r>
              <a:rPr lang="en-US" sz="2000" i="1" dirty="0" smtClean="0"/>
              <a:t>/</a:t>
            </a:r>
            <a:r>
              <a:rPr lang="el-GR" sz="2000" i="1" dirty="0" smtClean="0"/>
              <a:t>διάκονος</a:t>
            </a:r>
            <a:r>
              <a:rPr lang="en-US" sz="2000" i="1" dirty="0" smtClean="0"/>
              <a:t>, servant</a:t>
            </a:r>
            <a:r>
              <a:rPr lang="el-GR" sz="2000" dirty="0" smtClean="0"/>
              <a:t>) </a:t>
            </a:r>
            <a:r>
              <a:rPr lang="en-US" sz="2000" dirty="0" smtClean="0"/>
              <a:t>of the church in </a:t>
            </a:r>
            <a:r>
              <a:rPr lang="en-US" sz="2000" dirty="0" err="1" smtClean="0"/>
              <a:t>Cenchrea</a:t>
            </a:r>
            <a:r>
              <a:rPr lang="en-US" sz="2000" dirty="0" smtClean="0"/>
              <a:t>.”</a:t>
            </a:r>
          </a:p>
          <a:p>
            <a:r>
              <a:rPr lang="en-US" sz="2000" dirty="0" smtClean="0"/>
              <a:t>**Origen and Chrysostom both interpret the term as “deacon.” </a:t>
            </a:r>
          </a:p>
          <a:p>
            <a:r>
              <a:rPr lang="en-US" sz="2000" dirty="0" smtClean="0"/>
              <a:t>**Phoebe is commemorated on Sept 3 and referred to as a “model deaconess” in Orthodox liturgical texts. In her icon she is often identified as “deaconess,” and is also often shown wearing the diaconal stole</a:t>
            </a:r>
            <a:endParaRPr lang="en-US" sz="2000" dirty="0"/>
          </a:p>
        </p:txBody>
      </p:sp>
    </p:spTree>
    <p:extLst>
      <p:ext uri="{BB962C8B-B14F-4D97-AF65-F5344CB8AC3E}">
        <p14:creationId xmlns:p14="http://schemas.microsoft.com/office/powerpoint/2010/main" xmlns="" val="1764199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7448" cy="914400"/>
          </a:xfrm>
        </p:spPr>
        <p:txBody>
          <a:bodyPr>
            <a:normAutofit fontScale="90000"/>
          </a:bodyPr>
          <a:lstStyle/>
          <a:p>
            <a:r>
              <a:rPr lang="en-US" b="1" dirty="0" smtClean="0">
                <a:solidFill>
                  <a:schemeClr val="accent5">
                    <a:lumMod val="50000"/>
                  </a:schemeClr>
                </a:solidFill>
              </a:rPr>
              <a:t>Further evidence of Female Deacons from the earliest days of the Church</a:t>
            </a:r>
            <a:endParaRPr lang="en-US" b="1" dirty="0">
              <a:solidFill>
                <a:schemeClr val="accent5">
                  <a:lumMod val="50000"/>
                </a:schemeClr>
              </a:solidFill>
            </a:endParaRPr>
          </a:p>
        </p:txBody>
      </p:sp>
      <p:sp>
        <p:nvSpPr>
          <p:cNvPr id="3" name="Content Placeholder 2"/>
          <p:cNvSpPr>
            <a:spLocks noGrp="1"/>
          </p:cNvSpPr>
          <p:nvPr>
            <p:ph sz="quarter" idx="1"/>
          </p:nvPr>
        </p:nvSpPr>
        <p:spPr>
          <a:xfrm>
            <a:off x="228600" y="1447800"/>
            <a:ext cx="8732520" cy="5029200"/>
          </a:xfrm>
        </p:spPr>
        <p:txBody>
          <a:bodyPr>
            <a:noAutofit/>
          </a:bodyPr>
          <a:lstStyle/>
          <a:p>
            <a:pPr>
              <a:defRPr/>
            </a:pPr>
            <a:r>
              <a:rPr lang="en-US" sz="2000" b="1" dirty="0"/>
              <a:t>1 Timothy 3:11: </a:t>
            </a:r>
            <a:r>
              <a:rPr lang="en-US" sz="2000" dirty="0"/>
              <a:t>After a section detailing requirements for deacons, the next passage reads: </a:t>
            </a:r>
            <a:r>
              <a:rPr lang="en-US" sz="2000" i="1" dirty="0"/>
              <a:t>“Likewise, the women must be reverent, not slanderers, temperate, faithful in all things.” </a:t>
            </a:r>
          </a:p>
          <a:p>
            <a:pPr>
              <a:defRPr/>
            </a:pPr>
            <a:endParaRPr lang="en-US" sz="2000" i="1" dirty="0"/>
          </a:p>
          <a:p>
            <a:pPr>
              <a:defRPr/>
            </a:pPr>
            <a:r>
              <a:rPr lang="en-US" sz="2000" dirty="0"/>
              <a:t>While some have taken this to refer to the wives of deacons, many scholars argue that the literary format, context and logic of the passage indicate that it is about women deacons. Chrysostom supports this point and says: </a:t>
            </a:r>
          </a:p>
          <a:p>
            <a:pPr marL="0" indent="0" algn="ctr">
              <a:buNone/>
              <a:defRPr/>
            </a:pPr>
            <a:r>
              <a:rPr lang="en-US" sz="2200" i="1" dirty="0" smtClean="0"/>
              <a:t>Some </a:t>
            </a:r>
            <a:r>
              <a:rPr lang="en-US" sz="2200" i="1" dirty="0"/>
              <a:t>say he [the Apostle Paul] is talking about women in general, but that cannot be. Why would he want to insert into the middle of what he is saying something about women? But rather, he is speaking of women who hold the rank of deacon. ‘Deacons should be husband of one wife.’ This is also appropriate for women deacons (</a:t>
            </a:r>
            <a:r>
              <a:rPr lang="en-US" sz="2200" i="1" dirty="0" err="1"/>
              <a:t>diakonoi</a:t>
            </a:r>
            <a:r>
              <a:rPr lang="en-US" sz="2200" i="1" dirty="0"/>
              <a:t>), for it is necessary, good, and right, most especially in the church. </a:t>
            </a:r>
            <a:r>
              <a:rPr lang="en-US" sz="2200" i="1" dirty="0" smtClean="0"/>
              <a:t>(</a:t>
            </a:r>
            <a:r>
              <a:rPr lang="en-US" sz="2200" i="1" dirty="0"/>
              <a:t>Homily 11 on 1 </a:t>
            </a:r>
            <a:r>
              <a:rPr lang="en-US" sz="2200" i="1" dirty="0" smtClean="0"/>
              <a:t>Tim </a:t>
            </a:r>
            <a:r>
              <a:rPr lang="en-US" sz="2200" i="1" dirty="0"/>
              <a:t>3:11)</a:t>
            </a:r>
          </a:p>
          <a:p>
            <a:pPr>
              <a:defRPr/>
            </a:pPr>
            <a:endParaRPr lang="en-US" sz="2000" dirty="0">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xmlns="" val="4075429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3648" cy="990600"/>
          </a:xfrm>
        </p:spPr>
        <p:txBody>
          <a:bodyPr>
            <a:normAutofit fontScale="90000"/>
          </a:bodyPr>
          <a:lstStyle/>
          <a:p>
            <a:r>
              <a:rPr lang="en-US" b="1" dirty="0" smtClean="0">
                <a:solidFill>
                  <a:schemeClr val="accent5">
                    <a:lumMod val="50000"/>
                  </a:schemeClr>
                </a:solidFill>
              </a:rPr>
              <a:t>Historical sources testifying to the female diaconate include:</a:t>
            </a:r>
            <a:endParaRPr lang="en-US" b="1" dirty="0">
              <a:solidFill>
                <a:schemeClr val="accent5">
                  <a:lumMod val="50000"/>
                </a:schemeClr>
              </a:solidFill>
            </a:endParaRPr>
          </a:p>
        </p:txBody>
      </p:sp>
      <p:sp>
        <p:nvSpPr>
          <p:cNvPr id="3" name="Content Placeholder 2"/>
          <p:cNvSpPr>
            <a:spLocks noGrp="1"/>
          </p:cNvSpPr>
          <p:nvPr>
            <p:ph sz="quarter" idx="1"/>
          </p:nvPr>
        </p:nvSpPr>
        <p:spPr>
          <a:xfrm>
            <a:off x="304800" y="1371600"/>
            <a:ext cx="8689848" cy="5330952"/>
          </a:xfrm>
        </p:spPr>
        <p:txBody>
          <a:bodyPr>
            <a:normAutofit lnSpcReduction="10000"/>
          </a:bodyPr>
          <a:lstStyle/>
          <a:p>
            <a:pPr>
              <a:defRPr/>
            </a:pPr>
            <a:r>
              <a:rPr lang="en-US" sz="2600" b="1" dirty="0">
                <a:latin typeface="Arial" panose="020B0604020202020204" pitchFamily="34" charset="0"/>
                <a:cs typeface="Arial" panose="020B0604020202020204" pitchFamily="34" charset="0"/>
              </a:rPr>
              <a:t>Pliny the Younger , a pagan writing in about 112</a:t>
            </a:r>
            <a:r>
              <a:rPr lang="en-US" sz="2600" dirty="0">
                <a:latin typeface="Arial" panose="020B0604020202020204" pitchFamily="34" charset="0"/>
                <a:cs typeface="Arial" panose="020B0604020202020204" pitchFamily="34" charset="0"/>
              </a:rPr>
              <a:t>, mentions Christian deaconesses in </a:t>
            </a:r>
            <a:r>
              <a:rPr lang="en-US" sz="2600" dirty="0" smtClean="0">
                <a:latin typeface="Arial" panose="020B0604020202020204" pitchFamily="34" charset="0"/>
                <a:cs typeface="Arial" panose="020B0604020202020204" pitchFamily="34" charset="0"/>
              </a:rPr>
              <a:t>Bithynia</a:t>
            </a:r>
            <a:endParaRPr lang="en-US" sz="2600" dirty="0">
              <a:latin typeface="Arial" panose="020B0604020202020204" pitchFamily="34" charset="0"/>
              <a:cs typeface="Arial" panose="020B0604020202020204" pitchFamily="34" charset="0"/>
            </a:endParaRPr>
          </a:p>
          <a:p>
            <a:pPr>
              <a:defRPr/>
            </a:pPr>
            <a:r>
              <a:rPr lang="en-US" sz="2600" b="1" dirty="0">
                <a:latin typeface="Arial" panose="020B0604020202020204" pitchFamily="34" charset="0"/>
                <a:cs typeface="Arial" panose="020B0604020202020204" pitchFamily="34" charset="0"/>
              </a:rPr>
              <a:t>St. Clement of Alexandria (before 215) </a:t>
            </a:r>
            <a:r>
              <a:rPr lang="en-US" sz="2600" dirty="0">
                <a:latin typeface="Arial" panose="020B0604020202020204" pitchFamily="34" charset="0"/>
                <a:cs typeface="Arial" panose="020B0604020202020204" pitchFamily="34" charset="0"/>
              </a:rPr>
              <a:t>claims that the female diaconate was necessary and existed since the apostolic period.</a:t>
            </a:r>
          </a:p>
          <a:p>
            <a:r>
              <a:rPr lang="en-US" sz="2600" b="1" dirty="0"/>
              <a:t>Other sources </a:t>
            </a:r>
            <a:r>
              <a:rPr lang="en-US" sz="2600" dirty="0"/>
              <a:t>corroborating the presence and work of deaconesses:</a:t>
            </a:r>
          </a:p>
          <a:p>
            <a:r>
              <a:rPr lang="en-US" sz="2600" dirty="0" smtClean="0"/>
              <a:t>Saints</a:t>
            </a:r>
            <a:r>
              <a:rPr lang="en-US" sz="2600" dirty="0"/>
              <a:t>’ lives (</a:t>
            </a:r>
            <a:r>
              <a:rPr lang="en-US" sz="2600" i="1" dirty="0" smtClean="0"/>
              <a:t>vitae</a:t>
            </a:r>
            <a:r>
              <a:rPr lang="en-US" sz="2600" dirty="0" smtClean="0"/>
              <a:t>)</a:t>
            </a:r>
          </a:p>
          <a:p>
            <a:r>
              <a:rPr lang="en-US" sz="2600" dirty="0"/>
              <a:t>L</a:t>
            </a:r>
            <a:r>
              <a:rPr lang="en-US" sz="2600" dirty="0" smtClean="0"/>
              <a:t>egislation- </a:t>
            </a:r>
            <a:r>
              <a:rPr lang="en-US" sz="2600" dirty="0"/>
              <a:t>canons of local and Ecumenical </a:t>
            </a:r>
            <a:r>
              <a:rPr lang="en-US" sz="2600" dirty="0" smtClean="0"/>
              <a:t>councils</a:t>
            </a:r>
          </a:p>
          <a:p>
            <a:r>
              <a:rPr lang="en-US" sz="2600" dirty="0"/>
              <a:t>W</a:t>
            </a:r>
            <a:r>
              <a:rPr lang="en-US" sz="2600" dirty="0" smtClean="0"/>
              <a:t>ritings </a:t>
            </a:r>
            <a:r>
              <a:rPr lang="en-US" sz="2600" dirty="0"/>
              <a:t>of the Church Fathers, </a:t>
            </a:r>
            <a:r>
              <a:rPr lang="en-US" sz="2600" dirty="0" smtClean="0"/>
              <a:t>historians </a:t>
            </a:r>
            <a:r>
              <a:rPr lang="en-US" sz="2600" dirty="0"/>
              <a:t>and </a:t>
            </a:r>
            <a:r>
              <a:rPr lang="en-US" sz="2600" dirty="0" smtClean="0"/>
              <a:t>chronographers; </a:t>
            </a:r>
            <a:r>
              <a:rPr lang="en-US" sz="2600" dirty="0"/>
              <a:t>seals, </a:t>
            </a:r>
            <a:r>
              <a:rPr lang="en-US" sz="2600" dirty="0" smtClean="0"/>
              <a:t>letters; </a:t>
            </a:r>
            <a:r>
              <a:rPr lang="en-US" sz="2600" dirty="0"/>
              <a:t>tombstone </a:t>
            </a:r>
            <a:r>
              <a:rPr lang="en-US" sz="2600" dirty="0" smtClean="0"/>
              <a:t>inscriptions </a:t>
            </a:r>
            <a:endParaRPr lang="en-US" sz="2600" dirty="0"/>
          </a:p>
          <a:p>
            <a:r>
              <a:rPr lang="en-US" sz="2600" dirty="0"/>
              <a:t>C</a:t>
            </a:r>
            <a:r>
              <a:rPr lang="en-US" sz="2600" dirty="0" smtClean="0"/>
              <a:t>hurch manuals and </a:t>
            </a:r>
            <a:r>
              <a:rPr lang="en-US" sz="2600" dirty="0"/>
              <a:t>service order books (</a:t>
            </a:r>
            <a:r>
              <a:rPr lang="en-US" sz="2600" i="1" dirty="0" err="1"/>
              <a:t>euchologia</a:t>
            </a:r>
            <a:r>
              <a:rPr lang="en-US" sz="2600" dirty="0" smtClean="0"/>
              <a:t>), and monastic rules (</a:t>
            </a:r>
            <a:r>
              <a:rPr lang="en-US" sz="2600" i="1" dirty="0" err="1" smtClean="0"/>
              <a:t>typika</a:t>
            </a:r>
            <a:r>
              <a:rPr lang="en-US" sz="2600" dirty="0" smtClean="0"/>
              <a:t>) </a:t>
            </a:r>
            <a:endParaRPr lang="en-US" sz="2600" dirty="0"/>
          </a:p>
          <a:p>
            <a:endParaRPr lang="en-US" dirty="0"/>
          </a:p>
        </p:txBody>
      </p:sp>
    </p:spTree>
    <p:extLst>
      <p:ext uri="{BB962C8B-B14F-4D97-AF65-F5344CB8AC3E}">
        <p14:creationId xmlns:p14="http://schemas.microsoft.com/office/powerpoint/2010/main" xmlns="" val="531149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Autofit/>
          </a:bodyPr>
          <a:lstStyle/>
          <a:p>
            <a:r>
              <a:rPr lang="en-US" sz="2000" b="1" dirty="0">
                <a:solidFill>
                  <a:schemeClr val="accent5">
                    <a:lumMod val="50000"/>
                  </a:schemeClr>
                </a:solidFill>
              </a:rPr>
              <a:t>Early church </a:t>
            </a:r>
            <a:r>
              <a:rPr lang="en-US" sz="2000" b="1" dirty="0" smtClean="0">
                <a:solidFill>
                  <a:schemeClr val="accent5">
                    <a:lumMod val="50000"/>
                  </a:schemeClr>
                </a:solidFill>
              </a:rPr>
              <a:t>orders - </a:t>
            </a:r>
            <a:r>
              <a:rPr lang="en-US" sz="2000" b="1" dirty="0" err="1">
                <a:solidFill>
                  <a:schemeClr val="accent5">
                    <a:lumMod val="50000"/>
                  </a:schemeClr>
                </a:solidFill>
              </a:rPr>
              <a:t>Didascalia</a:t>
            </a:r>
            <a:r>
              <a:rPr lang="en-US" sz="2000" b="1" dirty="0">
                <a:solidFill>
                  <a:schemeClr val="accent5">
                    <a:lumMod val="50000"/>
                  </a:schemeClr>
                </a:solidFill>
              </a:rPr>
              <a:t> </a:t>
            </a:r>
            <a:r>
              <a:rPr lang="en-US" sz="2000" b="1" dirty="0" err="1" smtClean="0">
                <a:solidFill>
                  <a:schemeClr val="accent5">
                    <a:lumMod val="50000"/>
                  </a:schemeClr>
                </a:solidFill>
              </a:rPr>
              <a:t>Apostolorum</a:t>
            </a:r>
            <a:r>
              <a:rPr lang="en-US" sz="2000" b="1" dirty="0" smtClean="0">
                <a:solidFill>
                  <a:schemeClr val="accent5">
                    <a:lumMod val="50000"/>
                  </a:schemeClr>
                </a:solidFill>
              </a:rPr>
              <a:t> (3</a:t>
            </a:r>
            <a:r>
              <a:rPr lang="en-US" sz="2000" b="1" baseline="30000" dirty="0" smtClean="0">
                <a:solidFill>
                  <a:schemeClr val="accent5">
                    <a:lumMod val="50000"/>
                  </a:schemeClr>
                </a:solidFill>
              </a:rPr>
              <a:t>rd</a:t>
            </a:r>
            <a:r>
              <a:rPr lang="en-US" sz="2000" b="1" dirty="0" smtClean="0">
                <a:solidFill>
                  <a:schemeClr val="accent5">
                    <a:lumMod val="50000"/>
                  </a:schemeClr>
                </a:solidFill>
              </a:rPr>
              <a:t>), </a:t>
            </a:r>
            <a:r>
              <a:rPr lang="en-US" sz="2000" b="1" dirty="0">
                <a:solidFill>
                  <a:schemeClr val="accent5">
                    <a:lumMod val="50000"/>
                  </a:schemeClr>
                </a:solidFill>
              </a:rPr>
              <a:t>Apostolic </a:t>
            </a:r>
            <a:r>
              <a:rPr lang="en-US" sz="2000" b="1" dirty="0" smtClean="0">
                <a:solidFill>
                  <a:schemeClr val="accent5">
                    <a:lumMod val="50000"/>
                  </a:schemeClr>
                </a:solidFill>
              </a:rPr>
              <a:t>Constitutions (4</a:t>
            </a:r>
            <a:r>
              <a:rPr lang="en-US" sz="2000" b="1" baseline="30000" dirty="0" smtClean="0">
                <a:solidFill>
                  <a:schemeClr val="accent5">
                    <a:lumMod val="50000"/>
                  </a:schemeClr>
                </a:solidFill>
              </a:rPr>
              <a:t>th</a:t>
            </a:r>
            <a:r>
              <a:rPr lang="en-US" sz="2000" b="1" dirty="0" smtClean="0">
                <a:solidFill>
                  <a:schemeClr val="accent5">
                    <a:lumMod val="50000"/>
                  </a:schemeClr>
                </a:solidFill>
              </a:rPr>
              <a:t>), </a:t>
            </a:r>
            <a:r>
              <a:rPr lang="en-US" sz="2000" b="1" dirty="0" err="1">
                <a:solidFill>
                  <a:schemeClr val="accent5">
                    <a:lumMod val="50000"/>
                  </a:schemeClr>
                </a:solidFill>
              </a:rPr>
              <a:t>Testamentum</a:t>
            </a:r>
            <a:r>
              <a:rPr lang="en-US" sz="2000" b="1" dirty="0">
                <a:solidFill>
                  <a:schemeClr val="accent5">
                    <a:lumMod val="50000"/>
                  </a:schemeClr>
                </a:solidFill>
              </a:rPr>
              <a:t> Domini  (</a:t>
            </a:r>
            <a:r>
              <a:rPr lang="en-US" sz="2000" b="1" dirty="0" smtClean="0">
                <a:solidFill>
                  <a:schemeClr val="accent5">
                    <a:lumMod val="50000"/>
                  </a:schemeClr>
                </a:solidFill>
              </a:rPr>
              <a:t>4</a:t>
            </a:r>
            <a:r>
              <a:rPr lang="en-US" sz="2000" b="1" baseline="30000" dirty="0" smtClean="0">
                <a:solidFill>
                  <a:schemeClr val="accent5">
                    <a:lumMod val="50000"/>
                  </a:schemeClr>
                </a:solidFill>
              </a:rPr>
              <a:t>th</a:t>
            </a:r>
            <a:r>
              <a:rPr lang="en-US" sz="2000" b="1" dirty="0" smtClean="0">
                <a:solidFill>
                  <a:schemeClr val="accent5">
                    <a:lumMod val="50000"/>
                  </a:schemeClr>
                </a:solidFill>
              </a:rPr>
              <a:t>-5th) </a:t>
            </a:r>
            <a:br>
              <a:rPr lang="en-US" sz="2000" b="1" dirty="0" smtClean="0">
                <a:solidFill>
                  <a:schemeClr val="accent5">
                    <a:lumMod val="50000"/>
                  </a:schemeClr>
                </a:solidFill>
              </a:rPr>
            </a:br>
            <a:r>
              <a:rPr lang="en-US" sz="2000" b="1" dirty="0" smtClean="0">
                <a:solidFill>
                  <a:schemeClr val="accent5">
                    <a:lumMod val="50000"/>
                  </a:schemeClr>
                </a:solidFill>
              </a:rPr>
              <a:t>give </a:t>
            </a:r>
            <a:r>
              <a:rPr lang="en-US" sz="2000" b="1" dirty="0">
                <a:solidFill>
                  <a:schemeClr val="accent5">
                    <a:lumMod val="50000"/>
                  </a:schemeClr>
                </a:solidFill>
              </a:rPr>
              <a:t>directions </a:t>
            </a:r>
            <a:r>
              <a:rPr lang="en-US" sz="2000" b="1" dirty="0" smtClean="0">
                <a:solidFill>
                  <a:schemeClr val="accent5">
                    <a:lumMod val="50000"/>
                  </a:schemeClr>
                </a:solidFill>
              </a:rPr>
              <a:t>for </a:t>
            </a:r>
            <a:r>
              <a:rPr lang="en-US" sz="2000" b="1" dirty="0">
                <a:solidFill>
                  <a:schemeClr val="accent5">
                    <a:lumMod val="50000"/>
                  </a:schemeClr>
                </a:solidFill>
              </a:rPr>
              <a:t>both “deacon” and “deaconess” </a:t>
            </a:r>
          </a:p>
        </p:txBody>
      </p:sp>
      <p:sp>
        <p:nvSpPr>
          <p:cNvPr id="3" name="Content Placeholder 2"/>
          <p:cNvSpPr>
            <a:spLocks noGrp="1"/>
          </p:cNvSpPr>
          <p:nvPr>
            <p:ph sz="quarter" idx="1"/>
          </p:nvPr>
        </p:nvSpPr>
        <p:spPr>
          <a:xfrm>
            <a:off x="301752" y="1527048"/>
            <a:ext cx="8503920" cy="5178552"/>
          </a:xfrm>
        </p:spPr>
        <p:txBody>
          <a:bodyPr>
            <a:normAutofit fontScale="77500" lnSpcReduction="20000"/>
          </a:bodyPr>
          <a:lstStyle/>
          <a:p>
            <a:pPr marL="0" indent="0">
              <a:buNone/>
            </a:pPr>
            <a:r>
              <a:rPr lang="en-US" sz="2800" dirty="0" smtClean="0"/>
              <a:t>Apostolic </a:t>
            </a:r>
            <a:r>
              <a:rPr lang="en-US" sz="2800" dirty="0"/>
              <a:t>Constitutions, Book </a:t>
            </a:r>
            <a:r>
              <a:rPr lang="en-US" sz="2800" dirty="0" smtClean="0"/>
              <a:t>VIII.19-20: </a:t>
            </a:r>
            <a:r>
              <a:rPr lang="en-US" sz="2800" i="1" dirty="0" smtClean="0"/>
              <a:t>Concerning </a:t>
            </a:r>
            <a:r>
              <a:rPr lang="en-US" sz="2800" i="1" dirty="0"/>
              <a:t>a deaconess, I Bartholomew make this constitution: O bishop, you shall lay your hands upon her in the presence of the presbytery, and of the deacons and deaconesses, and shall say:— </a:t>
            </a:r>
            <a:endParaRPr lang="en-US" sz="2800" i="1" dirty="0" smtClean="0"/>
          </a:p>
          <a:p>
            <a:pPr marL="0" indent="0">
              <a:buNone/>
            </a:pPr>
            <a:endParaRPr lang="en-US" sz="2800" dirty="0"/>
          </a:p>
          <a:p>
            <a:r>
              <a:rPr lang="en-US" sz="2800" dirty="0"/>
              <a:t>O Eternal God, the Father of our Lord Jesus Christ, the Creator of man and of woman, who replenished with the Spirit Miriam, and Deborah, and Anna, and Huldah; who did not disdain that Your only begotten Son should be born of a woman; who also in the tabernacle of the testimony, and in the temple, ordained women to be keepers of Your holy </a:t>
            </a:r>
            <a:r>
              <a:rPr lang="en-US" sz="2800" b="1" dirty="0"/>
              <a:t>gates—do Thou now also look down upon this Your servant, who is to be ordained to the office of a deaconess, and grant her Your Holy Spirit</a:t>
            </a:r>
            <a:r>
              <a:rPr lang="en-US" sz="2800" dirty="0"/>
              <a:t>, and cleanse her from all filthiness of flesh and spirit, that she may worthily discharge the work which is committed to her to Your glory, and the praise of Your Christ, with whom glory and adoration be to You and the Holy Spirit for ever. Amen. </a:t>
            </a:r>
          </a:p>
          <a:p>
            <a:endParaRPr lang="en-US" dirty="0"/>
          </a:p>
        </p:txBody>
      </p:sp>
    </p:spTree>
    <p:extLst>
      <p:ext uri="{BB962C8B-B14F-4D97-AF65-F5344CB8AC3E}">
        <p14:creationId xmlns:p14="http://schemas.microsoft.com/office/powerpoint/2010/main" xmlns="" val="3243342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58952"/>
          </a:xfrm>
        </p:spPr>
        <p:txBody>
          <a:bodyPr>
            <a:normAutofit fontScale="90000"/>
          </a:bodyPr>
          <a:lstStyle/>
          <a:p>
            <a:r>
              <a:rPr lang="en-US" sz="2900" b="1" dirty="0" smtClean="0">
                <a:solidFill>
                  <a:schemeClr val="accent5">
                    <a:lumMod val="50000"/>
                  </a:schemeClr>
                </a:solidFill>
              </a:rPr>
              <a:t>Duties of the Deaconess </a:t>
            </a:r>
            <a:br>
              <a:rPr lang="en-US" sz="2900" b="1" dirty="0" smtClean="0">
                <a:solidFill>
                  <a:schemeClr val="accent5">
                    <a:lumMod val="50000"/>
                  </a:schemeClr>
                </a:solidFill>
              </a:rPr>
            </a:br>
            <a:r>
              <a:rPr lang="en-US" sz="2900" b="1" dirty="0" smtClean="0">
                <a:solidFill>
                  <a:schemeClr val="accent5">
                    <a:lumMod val="50000"/>
                  </a:schemeClr>
                </a:solidFill>
              </a:rPr>
              <a:t>in the Apostolic Constitutions:</a:t>
            </a:r>
            <a:endParaRPr lang="en-US" sz="2900" b="1" dirty="0">
              <a:solidFill>
                <a:schemeClr val="accent5">
                  <a:lumMod val="50000"/>
                </a:schemeClr>
              </a:solidFill>
            </a:endParaRPr>
          </a:p>
        </p:txBody>
      </p:sp>
      <p:sp>
        <p:nvSpPr>
          <p:cNvPr id="3" name="Content Placeholder 2"/>
          <p:cNvSpPr>
            <a:spLocks noGrp="1"/>
          </p:cNvSpPr>
          <p:nvPr>
            <p:ph sz="quarter" idx="1"/>
          </p:nvPr>
        </p:nvSpPr>
        <p:spPr>
          <a:xfrm>
            <a:off x="228600" y="1447800"/>
            <a:ext cx="8610600" cy="5410200"/>
          </a:xfrm>
        </p:spPr>
        <p:txBody>
          <a:bodyPr>
            <a:normAutofit fontScale="77500" lnSpcReduction="20000"/>
          </a:bodyPr>
          <a:lstStyle/>
          <a:p>
            <a:r>
              <a:rPr lang="en-US" dirty="0"/>
              <a:t>Ordain also a deaconess who is faithful and holy, </a:t>
            </a:r>
            <a:r>
              <a:rPr lang="en-US" b="1" dirty="0"/>
              <a:t>for the ministrations towards women</a:t>
            </a:r>
            <a:r>
              <a:rPr lang="en-US" dirty="0"/>
              <a:t>. For sometimes </a:t>
            </a:r>
            <a:r>
              <a:rPr lang="en-US" dirty="0" smtClean="0"/>
              <a:t>he [the Bishop] </a:t>
            </a:r>
            <a:r>
              <a:rPr lang="en-US" dirty="0"/>
              <a:t>cannot send a deacon, who is a man, to the women, on account of unbelievers. You shall therefore send a woman, a deaconess, on account of the imaginations of the bad. </a:t>
            </a:r>
            <a:r>
              <a:rPr lang="en-US" b="1" dirty="0"/>
              <a:t>For we stand in need of a woman, a deaconess, for many necessities</a:t>
            </a:r>
            <a:r>
              <a:rPr lang="en-US" dirty="0"/>
              <a:t>; and first </a:t>
            </a:r>
            <a:r>
              <a:rPr lang="en-US" dirty="0" smtClean="0"/>
              <a:t>in </a:t>
            </a:r>
            <a:r>
              <a:rPr lang="en-US" dirty="0"/>
              <a:t>the baptism of women, the deacon shall anoint only their forehead with the holy oil, and after him the deaconess shall anoint </a:t>
            </a:r>
            <a:r>
              <a:rPr lang="en-US" dirty="0" smtClean="0"/>
              <a:t>them (III,15)</a:t>
            </a:r>
            <a:endParaRPr lang="en-US" dirty="0"/>
          </a:p>
          <a:p>
            <a:endParaRPr lang="en-US" dirty="0"/>
          </a:p>
          <a:p>
            <a:r>
              <a:rPr lang="en-US" dirty="0"/>
              <a:t>And let the deaconess be diligent in taking care of the women; </a:t>
            </a:r>
            <a:r>
              <a:rPr lang="en-US" b="1" dirty="0"/>
              <a:t>but both of them </a:t>
            </a:r>
            <a:r>
              <a:rPr lang="en-US" b="1" dirty="0" smtClean="0"/>
              <a:t>[</a:t>
            </a:r>
            <a:r>
              <a:rPr lang="en-US" b="1" dirty="0"/>
              <a:t>i</a:t>
            </a:r>
            <a:r>
              <a:rPr lang="en-US" b="1" dirty="0" smtClean="0"/>
              <a:t>.e., deacon and deaconess] ready </a:t>
            </a:r>
            <a:r>
              <a:rPr lang="en-US" b="1" dirty="0"/>
              <a:t>to carry messages, to travel about, to minister, and to serve</a:t>
            </a:r>
            <a:r>
              <a:rPr lang="en-US" dirty="0"/>
              <a:t>, as spoke Isaiah concerning the Lord, saying: "To justify the righteous, who serves many faithfully." Let every one therefore know his proper place, and discharge it diligently with one consent, with one mind, as knowing the reward of their ministration; but </a:t>
            </a:r>
            <a:r>
              <a:rPr lang="en-US" b="1" dirty="0"/>
              <a:t>let them not be ashamed to minister to those that are in want, as even our "Lord Jesus Christ came not to be ministered unto, but to minister </a:t>
            </a:r>
            <a:r>
              <a:rPr lang="en-US" dirty="0"/>
              <a:t>and to give His life </a:t>
            </a:r>
            <a:r>
              <a:rPr lang="en-US" dirty="0" smtClean="0"/>
              <a:t>as a </a:t>
            </a:r>
            <a:r>
              <a:rPr lang="en-US" dirty="0"/>
              <a:t>ransom for </a:t>
            </a:r>
            <a:r>
              <a:rPr lang="en-US" dirty="0" smtClean="0"/>
              <a:t>many.”(III, 19)</a:t>
            </a:r>
            <a:endParaRPr lang="en-US" dirty="0"/>
          </a:p>
          <a:p>
            <a:pPr marL="0" indent="0">
              <a:buNone/>
            </a:pPr>
            <a:endParaRPr lang="en-US" dirty="0"/>
          </a:p>
        </p:txBody>
      </p:sp>
    </p:spTree>
    <p:extLst>
      <p:ext uri="{BB962C8B-B14F-4D97-AF65-F5344CB8AC3E}">
        <p14:creationId xmlns:p14="http://schemas.microsoft.com/office/powerpoint/2010/main" xmlns="" val="5112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2707</TotalTime>
  <Words>3377</Words>
  <Application>Microsoft Office PowerPoint</Application>
  <PresentationFormat>On-screen Show (4:3)</PresentationFormat>
  <Paragraphs>145</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Civic</vt:lpstr>
      <vt:lpstr>The Gifts of the Spirit:  The Female Diaconate</vt:lpstr>
      <vt:lpstr>What is the diaconate and why is it important?</vt:lpstr>
      <vt:lpstr>Deacons:  Ordained by the Apostles for Service</vt:lpstr>
      <vt:lpstr>DIAKONIA: Service / Servanthood</vt:lpstr>
      <vt:lpstr>Women as Ordained Deacons  in the Life of the Church</vt:lpstr>
      <vt:lpstr>Further evidence of Female Deacons from the earliest days of the Church</vt:lpstr>
      <vt:lpstr>Historical sources testifying to the female diaconate include:</vt:lpstr>
      <vt:lpstr>Early church orders - Didascalia Apostolorum (3rd), Apostolic Constitutions (4th), Testamentum Domini  (4th-5th)  give directions for both “deacon” and “deaconess” </vt:lpstr>
      <vt:lpstr>Duties of the Deaconess  in the Apostolic Constitutions:</vt:lpstr>
      <vt:lpstr>Deaconess Saints</vt:lpstr>
      <vt:lpstr>St. Olympias: Friend of Bishops, Saints, and All in Need</vt:lpstr>
      <vt:lpstr>Deaconesses: Models of Servant Leadership</vt:lpstr>
      <vt:lpstr>The Female Deacon in the Byzantine Era</vt:lpstr>
      <vt:lpstr>Key elements of the ordination rite of the female deacon in the Byzantine period: </vt:lpstr>
      <vt:lpstr>1st Byzantine Prayer for the Ordination of the Female Deacon</vt:lpstr>
      <vt:lpstr>2nd Byzantine Ordination Prayer for the Female Deacon</vt:lpstr>
      <vt:lpstr>What can these historic Ordination Prayers tell us about why she was ordained?</vt:lpstr>
      <vt:lpstr>Historically, Why did the Church have Female Deacons?</vt:lpstr>
      <vt:lpstr>Functions of the Female Deacons</vt:lpstr>
      <vt:lpstr>Why did the Female Diaconate  fall into disuse? Various theories suggest:</vt:lpstr>
      <vt:lpstr>What can the Historic diaconate tell us about a renewed diaconate today?</vt:lpstr>
      <vt:lpstr>What does the historical diaconate say about the ministry of both male and female deacons  today? </vt:lpstr>
      <vt:lpstr>Historically the female deacon assisted with the needs of women. How might she help  in this way today?</vt:lpstr>
      <vt:lpstr>Why the History of the Female Diaconate Matters: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dc:creator>
  <cp:lastModifiedBy>AnnMarie Mecera</cp:lastModifiedBy>
  <cp:revision>151</cp:revision>
  <dcterms:created xsi:type="dcterms:W3CDTF">2020-02-13T16:46:41Z</dcterms:created>
  <dcterms:modified xsi:type="dcterms:W3CDTF">2020-06-23T01:42:15Z</dcterms:modified>
</cp:coreProperties>
</file>